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3" r:id="rId6"/>
    <p:sldId id="261" r:id="rId7"/>
    <p:sldId id="277" r:id="rId8"/>
    <p:sldId id="262" r:id="rId9"/>
    <p:sldId id="266" r:id="rId10"/>
    <p:sldId id="267" r:id="rId11"/>
    <p:sldId id="268" r:id="rId12"/>
    <p:sldId id="270" r:id="rId13"/>
    <p:sldId id="271" r:id="rId14"/>
    <p:sldId id="272" r:id="rId15"/>
    <p:sldId id="269" r:id="rId16"/>
    <p:sldId id="275" r:id="rId17"/>
    <p:sldId id="279" r:id="rId18"/>
    <p:sldId id="274" r:id="rId19"/>
    <p:sldId id="278" r:id="rId20"/>
    <p:sldId id="276" r:id="rId21"/>
    <p:sldId id="273" r:id="rId22"/>
    <p:sldId id="258" r:id="rId2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>
      <p:cViewPr varScale="1">
        <p:scale>
          <a:sx n="106" d="100"/>
          <a:sy n="106" d="100"/>
        </p:scale>
        <p:origin x="6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intranet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ntrane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ntrane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ntrane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intranet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463" t="27299" r="11014" b="29134"/>
          <a:stretch>
            <a:fillRect/>
          </a:stretch>
        </p:blipFill>
        <p:spPr bwMode="auto">
          <a:xfrm>
            <a:off x="1259632" y="188640"/>
            <a:ext cx="6387216" cy="1916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2" descr="Start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8" name="Picture 2" descr="Star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Picture 2" descr="Star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7" name="Picture 2" descr="Star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Picture 2" descr="Star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165304"/>
            <a:ext cx="864096" cy="53080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 l="7463" t="27299" r="11014" b="29134"/>
          <a:stretch>
            <a:fillRect/>
          </a:stretch>
        </p:blipFill>
        <p:spPr bwMode="auto">
          <a:xfrm>
            <a:off x="4932040" y="5951060"/>
            <a:ext cx="3022082" cy="9069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0CD67-6623-4AC9-BBD2-CC090737BB4D}" type="datetimeFigureOut">
              <a:rPr lang="nl-BE" smtClean="0"/>
              <a:pPr/>
              <a:t>18/02/19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1D50C-CD81-415B-84A0-956B7D16F16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470025"/>
          </a:xfrm>
        </p:spPr>
        <p:txBody>
          <a:bodyPr/>
          <a:lstStyle/>
          <a:p>
            <a:r>
              <a:rPr lang="nl-BE" b="1" dirty="0"/>
              <a:t>Kniepijn Bij Start To Run</a:t>
            </a:r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5327576" y="5517232"/>
            <a:ext cx="3816424" cy="134076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nl-BE" sz="2800" b="1" dirty="0">
                <a:solidFill>
                  <a:schemeClr val="tx1"/>
                </a:solidFill>
              </a:rPr>
              <a:t>Dr. P. Beekman</a:t>
            </a:r>
          </a:p>
          <a:p>
            <a:pPr algn="r"/>
            <a:r>
              <a:rPr lang="nl-BE" sz="2600" dirty="0">
                <a:solidFill>
                  <a:schemeClr val="tx1"/>
                </a:solidFill>
              </a:rPr>
              <a:t>19 februari 2019</a:t>
            </a:r>
          </a:p>
          <a:p>
            <a:pPr algn="r"/>
            <a:r>
              <a:rPr lang="nl-BE" sz="2600" dirty="0">
                <a:solidFill>
                  <a:schemeClr val="tx1"/>
                </a:solidFill>
              </a:rPr>
              <a:t>Medische avond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63" t="27299" r="11014" b="29134"/>
          <a:stretch>
            <a:fillRect/>
          </a:stretch>
        </p:blipFill>
        <p:spPr bwMode="auto">
          <a:xfrm>
            <a:off x="899592" y="0"/>
            <a:ext cx="7006440" cy="2102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5F19D-34F4-F644-A8C2-6615D25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Jack: Klinisch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0EB73-9A8A-D448-96AA-46616958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Geen hydrops</a:t>
            </a:r>
          </a:p>
          <a:p>
            <a:r>
              <a:rPr lang="nl-BE" dirty="0"/>
              <a:t>ROM -10-120</a:t>
            </a:r>
          </a:p>
          <a:p>
            <a:r>
              <a:rPr lang="nl-BE" dirty="0"/>
              <a:t>Stabiele knie</a:t>
            </a:r>
          </a:p>
          <a:p>
            <a:r>
              <a:rPr lang="nl-BE" dirty="0"/>
              <a:t>Flexie van de knie is pijnlijk</a:t>
            </a:r>
          </a:p>
          <a:p>
            <a:r>
              <a:rPr lang="nl-BE" dirty="0"/>
              <a:t>Geen drukpijn</a:t>
            </a:r>
          </a:p>
          <a:p>
            <a:r>
              <a:rPr lang="nl-BE" dirty="0"/>
              <a:t>Stapt met been in exorotatie</a:t>
            </a:r>
          </a:p>
          <a:p>
            <a:r>
              <a:rPr lang="nl-BE" dirty="0"/>
              <a:t>Trendelenburg gang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D745F5-64E2-0C40-BF4D-3E01F277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04" y="274638"/>
            <a:ext cx="1134864" cy="18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80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5F19D-34F4-F644-A8C2-6615D25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Jack: Klinisch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0EB73-9A8A-D448-96AA-46616958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Pijnlijke rotatie van de heup</a:t>
            </a:r>
          </a:p>
          <a:p>
            <a:r>
              <a:rPr lang="nl-BE" dirty="0"/>
              <a:t>Zowel pijnlijk in flexie als extensie</a:t>
            </a:r>
          </a:p>
          <a:p>
            <a:r>
              <a:rPr lang="nl-BE" dirty="0"/>
              <a:t>Drukpijn in de lies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D745F5-64E2-0C40-BF4D-3E01F277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04" y="274638"/>
            <a:ext cx="1134864" cy="18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48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5F19D-34F4-F644-A8C2-6615D25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Jack: Radiografie Bekken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0EB73-9A8A-D448-96AA-46616958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D745F5-64E2-0C40-BF4D-3E01F277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04" y="274638"/>
            <a:ext cx="1134864" cy="183125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EDA8D5D-3463-1441-A5E4-7DEA25745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885" y="1510274"/>
            <a:ext cx="5676230" cy="383745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F555BA35-B7BB-E345-AFA0-7E1DD9D06DB4}"/>
              </a:ext>
            </a:extLst>
          </p:cNvPr>
          <p:cNvSpPr txBox="1"/>
          <p:nvPr/>
        </p:nvSpPr>
        <p:spPr>
          <a:xfrm>
            <a:off x="1733885" y="5461091"/>
            <a:ext cx="567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Klein’s line: moet deel van de kop snijden</a:t>
            </a:r>
          </a:p>
        </p:txBody>
      </p:sp>
    </p:spTree>
    <p:extLst>
      <p:ext uri="{BB962C8B-B14F-4D97-AF65-F5344CB8AC3E}">
        <p14:creationId xmlns:p14="http://schemas.microsoft.com/office/powerpoint/2010/main" val="334618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5F19D-34F4-F644-A8C2-6615D25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Jack: epifysiolyse Re heup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0EB73-9A8A-D448-96AA-46616958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Typisch bij overgewicht</a:t>
            </a:r>
          </a:p>
          <a:p>
            <a:r>
              <a:rPr lang="nl-BE" dirty="0"/>
              <a:t>Meisjes 12j jongens 13,5j</a:t>
            </a:r>
          </a:p>
          <a:p>
            <a:r>
              <a:rPr lang="nl-BE" dirty="0"/>
              <a:t>Tot 20%-50% kniepijn door N. Obturatorius</a:t>
            </a:r>
          </a:p>
          <a:p>
            <a:r>
              <a:rPr lang="nl-BE" dirty="0"/>
              <a:t>Meestal heup of dijbeenpijn</a:t>
            </a:r>
          </a:p>
          <a:p>
            <a:r>
              <a:rPr lang="nl-BE" dirty="0"/>
              <a:t>Gemiddeld 6 weken tot diagnose</a:t>
            </a:r>
          </a:p>
          <a:p>
            <a:r>
              <a:rPr lang="nl-BE" dirty="0"/>
              <a:t>Probleem Osetonecrose</a:t>
            </a:r>
          </a:p>
          <a:p>
            <a:r>
              <a:rPr lang="nl-BE" dirty="0"/>
              <a:t>Stabiele &lt;10% kan nog stappen</a:t>
            </a:r>
          </a:p>
          <a:p>
            <a:r>
              <a:rPr lang="nl-BE" dirty="0"/>
              <a:t>Instabiele 25% kan niet meer stappen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D745F5-64E2-0C40-BF4D-3E01F277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04" y="274638"/>
            <a:ext cx="1134864" cy="18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0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5F19D-34F4-F644-A8C2-6615D25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Jack:Behandeling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0EB73-9A8A-D448-96AA-46616958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Nood aan fixatie</a:t>
            </a:r>
          </a:p>
          <a:p>
            <a:r>
              <a:rPr lang="nl-BE" dirty="0"/>
              <a:t>6 weken krukken en plantair contact</a:t>
            </a:r>
          </a:p>
          <a:p>
            <a:r>
              <a:rPr lang="nl-BE" dirty="0"/>
              <a:t>Worden opgevolgd tot volgroeid ook andere zijde.</a:t>
            </a:r>
          </a:p>
          <a:p>
            <a:r>
              <a:rPr lang="nl-BE" dirty="0"/>
              <a:t>25% bilateraal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D745F5-64E2-0C40-BF4D-3E01F277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04" y="274638"/>
            <a:ext cx="1134864" cy="183125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E7973C-0982-1345-B874-7F0D4364C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16" y="3474455"/>
            <a:ext cx="2082776" cy="25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29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450D0-A57C-3A41-B1D4-FE9A76D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l-BE" dirty="0"/>
              <a:t>Simon: anamnese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A5ED91-240D-B44B-97A3-72CA9E06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12 j</a:t>
            </a:r>
          </a:p>
          <a:p>
            <a:r>
              <a:rPr lang="nl-BE" dirty="0"/>
              <a:t>Atletiek</a:t>
            </a:r>
          </a:p>
          <a:p>
            <a:r>
              <a:rPr lang="nl-BE" dirty="0"/>
              <a:t>Zwelling gaat op en af</a:t>
            </a:r>
          </a:p>
          <a:p>
            <a:r>
              <a:rPr lang="nl-BE" dirty="0"/>
              <a:t>Stijfheid</a:t>
            </a:r>
          </a:p>
          <a:p>
            <a:r>
              <a:rPr lang="nl-BE" dirty="0"/>
              <a:t>Geen instabiliteit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03385A-4FAF-554C-AAA2-C2FC10268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5" r="10321"/>
          <a:stretch/>
        </p:blipFill>
        <p:spPr>
          <a:xfrm>
            <a:off x="7596336" y="260648"/>
            <a:ext cx="1368152" cy="14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4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450D0-A57C-3A41-B1D4-FE9A76D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l-BE" dirty="0"/>
              <a:t>Simon: Klinisch onderzoek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A5ED91-240D-B44B-97A3-72CA9E06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Hydrops</a:t>
            </a:r>
          </a:p>
          <a:p>
            <a:r>
              <a:rPr lang="nl-BE" dirty="0"/>
              <a:t>Valgus alignement</a:t>
            </a:r>
          </a:p>
          <a:p>
            <a:r>
              <a:rPr lang="nl-BE" dirty="0"/>
              <a:t>Verlies van extensie</a:t>
            </a:r>
          </a:p>
          <a:p>
            <a:r>
              <a:rPr lang="nl-BE" dirty="0"/>
              <a:t>Stabiele knie</a:t>
            </a:r>
          </a:p>
          <a:p>
            <a:r>
              <a:rPr lang="nl-BE" dirty="0"/>
              <a:t>Drukpijn mediale femurcondyl</a:t>
            </a:r>
          </a:p>
          <a:p>
            <a:r>
              <a:rPr lang="nl-BE" dirty="0"/>
              <a:t>Pijnlijke interne rotatie onderbeen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03385A-4FAF-554C-AAA2-C2FC10268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5" r="10321"/>
          <a:stretch/>
        </p:blipFill>
        <p:spPr>
          <a:xfrm>
            <a:off x="7596336" y="260648"/>
            <a:ext cx="1368152" cy="14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58C10D2-FDA6-D047-983C-B2FDEDB5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492896"/>
            <a:ext cx="8363272" cy="1507604"/>
          </a:xfrm>
        </p:spPr>
        <p:txBody>
          <a:bodyPr/>
          <a:lstStyle/>
          <a:p>
            <a:r>
              <a:rPr lang="nl-BE" dirty="0"/>
              <a:t>Hydrops van de knie verdient een</a:t>
            </a:r>
            <a:r>
              <a:rPr lang="nl-BE" dirty="0">
                <a:sym typeface="Wingdings" pitchFamily="2" charset="2"/>
              </a:rPr>
              <a:t> MRI</a:t>
            </a:r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1A5ED91-240D-B44B-97A3-72CA9E06B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418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450D0-A57C-3A41-B1D4-FE9A76D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l-BE" dirty="0"/>
              <a:t>Medische Beeldvorming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03385A-4FAF-554C-AAA2-C2FC10268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5" r="10321"/>
          <a:stretch/>
        </p:blipFill>
        <p:spPr>
          <a:xfrm>
            <a:off x="7596336" y="260648"/>
            <a:ext cx="1368152" cy="14908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941EB9D-804A-4F4E-A6B7-58B81C68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79" y="1196752"/>
            <a:ext cx="3629042" cy="5142536"/>
          </a:xfrm>
          <a:prstGeom prst="rect">
            <a:avLst/>
          </a:prstGeom>
        </p:spPr>
      </p:pic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458EEE57-EA04-B842-8DA2-8E24467D2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948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450D0-A57C-3A41-B1D4-FE9A76D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l-BE" dirty="0"/>
              <a:t>Osteochandritis Dissecans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03385A-4FAF-554C-AAA2-C2FC10268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5" r="10321"/>
          <a:stretch/>
        </p:blipFill>
        <p:spPr>
          <a:xfrm>
            <a:off x="7596336" y="260648"/>
            <a:ext cx="1368152" cy="149087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941EB9D-804A-4F4E-A6B7-58B81C688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894" y="1916832"/>
            <a:ext cx="2846022" cy="4032957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B6E4A7-7038-0345-9283-D6D31B027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10-15j</a:t>
            </a:r>
          </a:p>
          <a:p>
            <a:r>
              <a:rPr lang="nl-BE" dirty="0"/>
              <a:t>Op en afgaande hydrops</a:t>
            </a:r>
          </a:p>
          <a:p>
            <a:r>
              <a:rPr lang="nl-BE" dirty="0"/>
              <a:t>Mediale femur condyl</a:t>
            </a:r>
          </a:p>
          <a:p>
            <a:r>
              <a:rPr lang="nl-BE" dirty="0"/>
              <a:t>Wilson’s test</a:t>
            </a:r>
          </a:p>
          <a:p>
            <a:r>
              <a:rPr lang="nl-BE" dirty="0"/>
              <a:t>Pijn Interne niet Externe Rot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592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D85BF-E186-B742-99EC-814ECFF0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Overzicht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AA68C5-E0D8-5341-92D1-2AC549B00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3 casussen</a:t>
            </a:r>
          </a:p>
          <a:p>
            <a:r>
              <a:rPr lang="nl-BE" dirty="0"/>
              <a:t>George </a:t>
            </a:r>
          </a:p>
          <a:p>
            <a:r>
              <a:rPr lang="nl-BE" dirty="0"/>
              <a:t>Jack</a:t>
            </a:r>
          </a:p>
          <a:p>
            <a:r>
              <a:rPr lang="nl-BE" dirty="0"/>
              <a:t>Simon 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E8A85F8-BF60-DA44-92A6-AB050CBC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816100"/>
            <a:ext cx="1257300" cy="16129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D6264B3-F698-2543-9400-FD831B80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2513371"/>
            <a:ext cx="1134864" cy="183125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EDDF63A-F132-3240-B90C-0E9591FFE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3240" y="4549058"/>
            <a:ext cx="2407267" cy="15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9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450D0-A57C-3A41-B1D4-FE9A76D1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l-BE" dirty="0"/>
              <a:t>Behandeling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703385A-4FAF-554C-AAA2-C2FC10268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5" r="10321"/>
          <a:stretch/>
        </p:blipFill>
        <p:spPr>
          <a:xfrm>
            <a:off x="7596336" y="260648"/>
            <a:ext cx="1368152" cy="1490875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CEE1698-FAAA-C848-BAA3-CC7AE6900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Stabiele letsel bij open groeischijf conservatief</a:t>
            </a:r>
          </a:p>
          <a:p>
            <a:r>
              <a:rPr lang="nl-BE" dirty="0"/>
              <a:t>Slechte respons </a:t>
            </a:r>
            <a:r>
              <a:rPr lang="nl-BE" dirty="0">
                <a:sym typeface="Wingdings" pitchFamily="2" charset="2"/>
              </a:rPr>
              <a:t> artroscopie stabiel vs onstabiel</a:t>
            </a:r>
          </a:p>
          <a:p>
            <a:r>
              <a:rPr lang="nl-BE" dirty="0">
                <a:sym typeface="Wingdings" pitchFamily="2" charset="2"/>
              </a:rPr>
              <a:t>Drilling vs Fixatie vs mosaic plastie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1817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166F8A-0F2D-3949-9349-701203DD7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2B94F3-556D-A04D-9A99-C1181E162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/>
              <a:t>Hydrops</a:t>
            </a:r>
            <a:r>
              <a:rPr lang="nl-BE" dirty="0"/>
              <a:t> wijst op </a:t>
            </a:r>
            <a:r>
              <a:rPr lang="nl-BE" u="sng" dirty="0"/>
              <a:t>intra articulaire </a:t>
            </a:r>
            <a:r>
              <a:rPr lang="nl-BE" dirty="0"/>
              <a:t>pathologie</a:t>
            </a:r>
          </a:p>
          <a:p>
            <a:r>
              <a:rPr lang="nl-BE" u="sng" dirty="0"/>
              <a:t>Botoedeem</a:t>
            </a:r>
            <a:r>
              <a:rPr lang="nl-BE" dirty="0"/>
              <a:t> wordt behandeld met </a:t>
            </a:r>
            <a:r>
              <a:rPr lang="nl-BE" u="sng" dirty="0"/>
              <a:t>rust</a:t>
            </a:r>
          </a:p>
          <a:p>
            <a:r>
              <a:rPr lang="nl-BE" u="sng" dirty="0"/>
              <a:t>Epifysiolyse</a:t>
            </a:r>
            <a:r>
              <a:rPr lang="nl-BE" dirty="0"/>
              <a:t> is gelinkt met </a:t>
            </a:r>
            <a:r>
              <a:rPr lang="nl-BE" u="sng" dirty="0"/>
              <a:t>obesitas</a:t>
            </a:r>
          </a:p>
          <a:p>
            <a:r>
              <a:rPr lang="nl-BE" u="sng" dirty="0"/>
              <a:t>Kniepijn </a:t>
            </a:r>
            <a:r>
              <a:rPr lang="nl-BE" dirty="0"/>
              <a:t>kan zeer ernstig </a:t>
            </a:r>
            <a:r>
              <a:rPr lang="nl-BE" u="sng" dirty="0"/>
              <a:t>heupprobleem</a:t>
            </a:r>
            <a:r>
              <a:rPr lang="nl-BE" dirty="0"/>
              <a:t> zijn</a:t>
            </a:r>
          </a:p>
          <a:p>
            <a:r>
              <a:rPr lang="nl-BE" u="sng" dirty="0"/>
              <a:t>Hydrops</a:t>
            </a:r>
            <a:r>
              <a:rPr lang="nl-BE" dirty="0"/>
              <a:t> van de knie verdient een </a:t>
            </a:r>
            <a:r>
              <a:rPr lang="nl-BE" u="sng" dirty="0"/>
              <a:t>MRI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3728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Noteer in uw contacten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2564904"/>
            <a:ext cx="5256584" cy="1108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7200" dirty="0"/>
              <a:t>09/224.61.01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907704" y="38610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Huisarts belt = consultatie binnen de week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Anamnese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BE" dirty="0"/>
              <a:t>57 jaar</a:t>
            </a:r>
          </a:p>
          <a:p>
            <a:pPr>
              <a:buFontTx/>
              <a:buChar char="-"/>
            </a:pPr>
            <a:r>
              <a:rPr lang="nl-BE" dirty="0"/>
              <a:t>Bouwt op naar 10 km</a:t>
            </a:r>
          </a:p>
          <a:p>
            <a:pPr>
              <a:buFontTx/>
              <a:buChar char="-"/>
            </a:pPr>
            <a:r>
              <a:rPr lang="nl-BE" dirty="0"/>
              <a:t>Geen pijn voor start 2 run</a:t>
            </a:r>
          </a:p>
          <a:p>
            <a:pPr>
              <a:buFontTx/>
              <a:buChar char="-"/>
            </a:pPr>
            <a:r>
              <a:rPr lang="nl-BE" dirty="0"/>
              <a:t>Geen zwelling</a:t>
            </a:r>
          </a:p>
          <a:p>
            <a:pPr>
              <a:buFontTx/>
              <a:buChar char="-"/>
            </a:pPr>
            <a:r>
              <a:rPr lang="nl-BE" dirty="0"/>
              <a:t>Moet slapen met kussen tussen de benen</a:t>
            </a:r>
          </a:p>
          <a:p>
            <a:pPr>
              <a:buFontTx/>
              <a:buChar char="-"/>
            </a:pPr>
            <a:r>
              <a:rPr lang="nl-BE" dirty="0"/>
              <a:t>Geen instabiliteits gevoel</a:t>
            </a:r>
          </a:p>
          <a:p>
            <a:pPr>
              <a:buFontTx/>
              <a:buChar char="-"/>
            </a:pPr>
            <a:r>
              <a:rPr lang="nl-BE" dirty="0"/>
              <a:t>Geen blockage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E0CC13-FAEE-1B4E-9598-A108EE4A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476672"/>
            <a:ext cx="1257300" cy="1612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Klinisch onderzoek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nl-BE" dirty="0"/>
              <a:t>Spoortje hydrops</a:t>
            </a:r>
          </a:p>
          <a:p>
            <a:pPr lvl="1"/>
            <a:r>
              <a:rPr lang="nl-BE" dirty="0"/>
              <a:t>ROM 0-120°</a:t>
            </a:r>
          </a:p>
          <a:p>
            <a:pPr lvl="1"/>
            <a:r>
              <a:rPr lang="nl-BE" dirty="0"/>
              <a:t>Varus alignement</a:t>
            </a:r>
          </a:p>
          <a:p>
            <a:pPr lvl="1"/>
            <a:r>
              <a:rPr lang="nl-BE" dirty="0"/>
              <a:t>Stabiel AP en ML</a:t>
            </a:r>
          </a:p>
          <a:p>
            <a:pPr lvl="1"/>
            <a:r>
              <a:rPr lang="nl-BE" dirty="0"/>
              <a:t>Drukpijn proximaal van mediale gewrichtsspleet</a:t>
            </a:r>
          </a:p>
          <a:p>
            <a:pPr lvl="1"/>
            <a:r>
              <a:rPr lang="nl-BE" dirty="0"/>
              <a:t>McMurray test negatief</a:t>
            </a:r>
          </a:p>
          <a:p>
            <a:pPr lvl="1"/>
            <a:r>
              <a:rPr lang="nl-BE" dirty="0"/>
              <a:t>Pijn bij varus stress en flexie-extensie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E0CC13-FAEE-1B4E-9598-A108EE4A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476672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6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Evaluatie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999BC7B7-4649-DC4F-B45C-FF432CC43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/>
              <a:t>Intra articulair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BE" dirty="0">
                <a:solidFill>
                  <a:schemeClr val="accent2"/>
                </a:solidFill>
              </a:rPr>
              <a:t>Hydrops</a:t>
            </a:r>
          </a:p>
          <a:p>
            <a:pPr>
              <a:buFontTx/>
              <a:buChar char="-"/>
            </a:pPr>
            <a:r>
              <a:rPr lang="nl-BE" dirty="0"/>
              <a:t>Instabiliteit</a:t>
            </a:r>
          </a:p>
          <a:p>
            <a:pPr>
              <a:buFontTx/>
              <a:buChar char="-"/>
            </a:pPr>
            <a:r>
              <a:rPr lang="nl-BE" dirty="0"/>
              <a:t>Klick</a:t>
            </a:r>
          </a:p>
          <a:p>
            <a:pPr>
              <a:buFontTx/>
              <a:buChar char="-"/>
            </a:pPr>
            <a:r>
              <a:rPr lang="nl-BE" dirty="0"/>
              <a:t>Blockage</a:t>
            </a:r>
          </a:p>
          <a:p>
            <a:pPr>
              <a:buFontTx/>
              <a:buChar char="-"/>
            </a:pPr>
            <a:r>
              <a:rPr lang="nl-BE" dirty="0"/>
              <a:t>Drukpijn over GWS</a:t>
            </a:r>
          </a:p>
          <a:p>
            <a:pPr>
              <a:buFontTx/>
              <a:buChar char="-"/>
            </a:pPr>
            <a:r>
              <a:rPr lang="nl-BE" dirty="0"/>
              <a:t>Meniscustest +</a:t>
            </a:r>
          </a:p>
          <a:p>
            <a:pPr>
              <a:buFontTx/>
              <a:buChar char="-"/>
            </a:pPr>
            <a:r>
              <a:rPr lang="nl-BE" dirty="0"/>
              <a:t>Crepitus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7F58942-D4CE-D845-AAD2-7C60B06CE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/>
              <a:t>Extra articulair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6E8040E-1EA6-0E46-87D5-74C1578D12B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Droge knie</a:t>
            </a:r>
          </a:p>
          <a:p>
            <a:r>
              <a:rPr lang="nl-BE" dirty="0"/>
              <a:t>Instabiliteit </a:t>
            </a:r>
          </a:p>
          <a:p>
            <a:r>
              <a:rPr lang="nl-BE" dirty="0"/>
              <a:t>Pijn bij varus/valgus stress</a:t>
            </a:r>
          </a:p>
          <a:p>
            <a:r>
              <a:rPr lang="nl-BE" dirty="0"/>
              <a:t>Drukpijn M of L maar niet over GWS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E0CC13-FAEE-1B4E-9598-A108EE4AF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476672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74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BA95B-6BE2-8047-9B21-8CA38493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Differentiaal diagnose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390B23-8B60-B447-8CAF-433F37CB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nl-BE" dirty="0"/>
              <a:t>Meniscusscheur botoedeem? </a:t>
            </a:r>
          </a:p>
          <a:p>
            <a:r>
              <a:rPr lang="nl-BE" dirty="0"/>
              <a:t>MRI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8F20C2-B71D-3842-A27E-A0397DBA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2222530"/>
            <a:ext cx="2808312" cy="39406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EB8350-B926-E142-A7CB-D803B1E8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476672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2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BA95B-6BE2-8047-9B21-8CA38493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Botoedeem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390B23-8B60-B447-8CAF-433F37CBC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r>
              <a:rPr lang="nl-BE" dirty="0"/>
              <a:t>Vaak voorkomend</a:t>
            </a:r>
          </a:p>
          <a:p>
            <a:r>
              <a:rPr lang="nl-BE" dirty="0"/>
              <a:t>Typisch in de opbouwfase</a:t>
            </a:r>
          </a:p>
          <a:p>
            <a:r>
              <a:rPr lang="nl-BE" dirty="0"/>
              <a:t>Bij nieuwe doelen</a:t>
            </a:r>
          </a:p>
          <a:p>
            <a:r>
              <a:rPr lang="nl-BE" dirty="0"/>
              <a:t>Overbelastingsletsel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8F20C2-B71D-3842-A27E-A0397DBAB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488" y="2142059"/>
            <a:ext cx="2808312" cy="394069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EB8350-B926-E142-A7CB-D803B1E8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476672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1EBC0-70BA-7346-9266-6DEAEBAB9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Behandeling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763D55-8313-734E-89F4-AB7FBD266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Behandeling</a:t>
            </a:r>
          </a:p>
          <a:p>
            <a:pPr lvl="1"/>
            <a:r>
              <a:rPr lang="nl-BE" dirty="0">
                <a:sym typeface="Wingdings" pitchFamily="2" charset="2"/>
              </a:rPr>
              <a:t>Botoedeem  rust en valgiserende steunzool</a:t>
            </a:r>
          </a:p>
          <a:p>
            <a:pPr lvl="1"/>
            <a:r>
              <a:rPr lang="nl-BE" dirty="0">
                <a:sym typeface="Wingdings" pitchFamily="2" charset="2"/>
              </a:rPr>
              <a:t>Bij ernstige gevallen valgiserende kniebrace 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3ECAA28-D21D-E04F-BCA1-F2F9A033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476672"/>
            <a:ext cx="12573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61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5F19D-34F4-F644-A8C2-6615D25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Jack: Anamnese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A0EB73-9A8A-D448-96AA-46616958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14 jaar</a:t>
            </a:r>
          </a:p>
          <a:p>
            <a:r>
              <a:rPr lang="nl-BE" dirty="0"/>
              <a:t>Start 2 run sinds 1 maand</a:t>
            </a:r>
          </a:p>
          <a:p>
            <a:r>
              <a:rPr lang="nl-BE" dirty="0"/>
              <a:t>Wil iets doen aan overgewicht</a:t>
            </a:r>
          </a:p>
          <a:p>
            <a:r>
              <a:rPr lang="nl-BE" dirty="0"/>
              <a:t>Pijn mediale zijde knie sinds 2 weken</a:t>
            </a:r>
          </a:p>
          <a:p>
            <a:r>
              <a:rPr lang="nl-BE" dirty="0"/>
              <a:t>Pijn erger bij activiteit</a:t>
            </a:r>
          </a:p>
          <a:p>
            <a:r>
              <a:rPr lang="nl-BE" dirty="0"/>
              <a:t>Geen instabiliteit</a:t>
            </a:r>
          </a:p>
          <a:p>
            <a:r>
              <a:rPr lang="nl-BE" dirty="0"/>
              <a:t>Geen zwelling</a:t>
            </a:r>
          </a:p>
          <a:p>
            <a:r>
              <a:rPr lang="nl-BE" dirty="0"/>
              <a:t>Ook ‘s nachts pijn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D745F5-64E2-0C40-BF4D-3E01F277E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204" y="274638"/>
            <a:ext cx="1134864" cy="18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98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12833</TotalTime>
  <Words>424</Words>
  <Application>Microsoft Macintosh PowerPoint</Application>
  <PresentationFormat>Diavoorstelling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Office-thema</vt:lpstr>
      <vt:lpstr>Kniepijn Bij Start To Run</vt:lpstr>
      <vt:lpstr>Overzicht</vt:lpstr>
      <vt:lpstr>Anamnese</vt:lpstr>
      <vt:lpstr>Klinisch onderzoek</vt:lpstr>
      <vt:lpstr>Evaluatie</vt:lpstr>
      <vt:lpstr>Differentiaal diagnose</vt:lpstr>
      <vt:lpstr>Botoedeem</vt:lpstr>
      <vt:lpstr>Behandeling</vt:lpstr>
      <vt:lpstr>Jack: Anamnese</vt:lpstr>
      <vt:lpstr>Jack: Klinisch onderzoek</vt:lpstr>
      <vt:lpstr>Jack: Klinisch onderzoek</vt:lpstr>
      <vt:lpstr>Jack: Radiografie Bekken</vt:lpstr>
      <vt:lpstr>Jack: epifysiolyse Re heup</vt:lpstr>
      <vt:lpstr>Jack:Behandeling</vt:lpstr>
      <vt:lpstr>Simon: anamnese</vt:lpstr>
      <vt:lpstr>Simon: Klinisch onderzoek</vt:lpstr>
      <vt:lpstr>Hydrops van de knie verdient een MRI</vt:lpstr>
      <vt:lpstr>Medische Beeldvorming</vt:lpstr>
      <vt:lpstr>Osteochandritis Dissecans</vt:lpstr>
      <vt:lpstr>Behandeling</vt:lpstr>
      <vt:lpstr>Besluit</vt:lpstr>
      <vt:lpstr>Noteer in uw contacten</vt:lpstr>
    </vt:vector>
  </TitlesOfParts>
  <Company>AZ Sint-Lucas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asc004</dc:creator>
  <cp:lastModifiedBy>pieter Beekman</cp:lastModifiedBy>
  <cp:revision>35</cp:revision>
  <dcterms:created xsi:type="dcterms:W3CDTF">2019-01-25T10:10:14Z</dcterms:created>
  <dcterms:modified xsi:type="dcterms:W3CDTF">2019-02-19T08:07:10Z</dcterms:modified>
</cp:coreProperties>
</file>