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media/media7.png" ContentType="video/unknown"/>
  <Override PartName="/ppt/media/media4.jpeg" ContentType="video/unknown"/>
  <Override PartName="/ppt/media/media5.jpeg" ContentType="video/unknown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media/media2.jpeg" ContentType="video/unknown"/>
  <Default Extension="jpg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media/media1.png" ContentType="vide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media/media6.png" ContentType="video/unknown"/>
  <Override PartName="/ppt/media/media8.jpeg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0" r:id="rId2"/>
    <p:sldId id="256" r:id="rId3"/>
    <p:sldId id="284" r:id="rId4"/>
    <p:sldId id="260" r:id="rId5"/>
    <p:sldId id="276" r:id="rId6"/>
    <p:sldId id="266" r:id="rId7"/>
    <p:sldId id="270" r:id="rId8"/>
    <p:sldId id="269" r:id="rId9"/>
    <p:sldId id="267" r:id="rId10"/>
    <p:sldId id="268" r:id="rId11"/>
    <p:sldId id="308" r:id="rId12"/>
    <p:sldId id="309" r:id="rId13"/>
    <p:sldId id="259" r:id="rId14"/>
    <p:sldId id="300" r:id="rId15"/>
    <p:sldId id="262" r:id="rId16"/>
    <p:sldId id="299" r:id="rId17"/>
    <p:sldId id="263" r:id="rId18"/>
    <p:sldId id="275" r:id="rId19"/>
    <p:sldId id="291" r:id="rId20"/>
    <p:sldId id="279" r:id="rId21"/>
    <p:sldId id="274" r:id="rId22"/>
    <p:sldId id="277" r:id="rId23"/>
    <p:sldId id="280" r:id="rId24"/>
    <p:sldId id="273" r:id="rId25"/>
    <p:sldId id="264" r:id="rId26"/>
    <p:sldId id="281" r:id="rId27"/>
    <p:sldId id="278" r:id="rId28"/>
    <p:sldId id="272" r:id="rId29"/>
    <p:sldId id="301" r:id="rId30"/>
    <p:sldId id="271" r:id="rId31"/>
    <p:sldId id="292" r:id="rId32"/>
    <p:sldId id="294" r:id="rId33"/>
    <p:sldId id="303" r:id="rId34"/>
    <p:sldId id="304" r:id="rId35"/>
    <p:sldId id="305" r:id="rId36"/>
    <p:sldId id="295" r:id="rId37"/>
    <p:sldId id="282" r:id="rId38"/>
    <p:sldId id="283" r:id="rId39"/>
    <p:sldId id="298" r:id="rId40"/>
    <p:sldId id="289" r:id="rId41"/>
    <p:sldId id="293" r:id="rId42"/>
    <p:sldId id="285" r:id="rId43"/>
    <p:sldId id="286" r:id="rId44"/>
    <p:sldId id="306" r:id="rId45"/>
    <p:sldId id="287" r:id="rId46"/>
    <p:sldId id="288" r:id="rId47"/>
    <p:sldId id="307" r:id="rId48"/>
    <p:sldId id="261" r:id="rId49"/>
    <p:sldId id="297" r:id="rId50"/>
    <p:sldId id="258" r:id="rId5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intranet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gi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intranet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intranet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intranet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hyperlink" Target="http://intranet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nl-NL" dirty="0" smtClean="0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om het opmaakprofiel van de modelondertitel te bewerken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7463" t="27299" r="11014" b="29134"/>
          <a:stretch>
            <a:fillRect/>
          </a:stretch>
        </p:blipFill>
        <p:spPr bwMode="auto">
          <a:xfrm>
            <a:off x="1259632" y="188640"/>
            <a:ext cx="6387216" cy="1916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7463" t="27299" r="11014" b="29134"/>
          <a:stretch>
            <a:fillRect/>
          </a:stretch>
        </p:blipFill>
        <p:spPr bwMode="auto">
          <a:xfrm>
            <a:off x="4932040" y="5951060"/>
            <a:ext cx="3022082" cy="9069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2" descr="Start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376" y="6165304"/>
            <a:ext cx="864096" cy="530802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8" name="Picture 2" descr="Start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6165304"/>
            <a:ext cx="864096" cy="530802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l="7463" t="27299" r="11014" b="29134"/>
          <a:stretch>
            <a:fillRect/>
          </a:stretch>
        </p:blipFill>
        <p:spPr bwMode="auto">
          <a:xfrm>
            <a:off x="4932040" y="5951060"/>
            <a:ext cx="3022082" cy="9069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9" name="Picture 2" descr="Start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6165304"/>
            <a:ext cx="864096" cy="53080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l="7463" t="27299" r="11014" b="29134"/>
          <a:stretch>
            <a:fillRect/>
          </a:stretch>
        </p:blipFill>
        <p:spPr bwMode="auto">
          <a:xfrm>
            <a:off x="4932040" y="5951060"/>
            <a:ext cx="3022082" cy="9069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7" name="Picture 2" descr="Start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6165304"/>
            <a:ext cx="864096" cy="530802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l="7463" t="27299" r="11014" b="29134"/>
          <a:stretch>
            <a:fillRect/>
          </a:stretch>
        </p:blipFill>
        <p:spPr bwMode="auto">
          <a:xfrm>
            <a:off x="4932040" y="5951060"/>
            <a:ext cx="3022082" cy="9069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  <p:pic>
        <p:nvPicPr>
          <p:cNvPr id="9" name="Picture 2" descr="Start">
            <a:hlinkClick r:id="rId2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376" y="6165304"/>
            <a:ext cx="864096" cy="530802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4" cstate="print"/>
          <a:srcRect l="7463" t="27299" r="11014" b="29134"/>
          <a:stretch>
            <a:fillRect/>
          </a:stretch>
        </p:blipFill>
        <p:spPr bwMode="auto">
          <a:xfrm>
            <a:off x="4932040" y="5951060"/>
            <a:ext cx="3022082" cy="9069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70CD67-6623-4AC9-BBD2-CC090737BB4D}" type="datetimeFigureOut">
              <a:rPr lang="nl-BE" smtClean="0"/>
              <a:pPr/>
              <a:t>2/03/2019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1D50C-CD81-415B-84A0-956B7D16F162}" type="slidenum">
              <a:rPr lang="nl-BE" smtClean="0"/>
              <a:pPr/>
              <a:t>‹nr.›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3.jp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jpg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4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5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5.jpe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6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6.png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7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7.png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lagerugpijn.kce.be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8.jpeg"/><Relationship Id="rId6" Type="http://schemas.openxmlformats.org/officeDocument/2006/relationships/image" Target="../media/image49.png"/><Relationship Id="rId5" Type="http://schemas.microsoft.com/office/2007/relationships/media" Target="../media/media8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://www.lagerugpijn.kce.b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.pn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jpeg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2.jpe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827584" y="29249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BE" dirty="0" err="1" smtClean="0">
                <a:latin typeface="Arial"/>
                <a:cs typeface="Arial"/>
              </a:rPr>
              <a:t>Cervicobrachialgie</a:t>
            </a:r>
            <a:r>
              <a:rPr lang="nl-BE" dirty="0" smtClean="0">
                <a:latin typeface="Arial"/>
                <a:cs typeface="Arial"/>
              </a:rPr>
              <a:t> en Radiculopathie </a:t>
            </a:r>
            <a:br>
              <a:rPr lang="nl-BE" dirty="0" smtClean="0">
                <a:latin typeface="Arial"/>
                <a:cs typeface="Arial"/>
              </a:rPr>
            </a:br>
            <a:r>
              <a:rPr lang="nl-BE" dirty="0">
                <a:latin typeface="Arial"/>
                <a:cs typeface="Arial"/>
              </a:rPr>
              <a:t/>
            </a:r>
            <a:br>
              <a:rPr lang="nl-BE" dirty="0">
                <a:latin typeface="Arial"/>
                <a:cs typeface="Arial"/>
              </a:rPr>
            </a:br>
            <a:r>
              <a:rPr lang="nl-BE" dirty="0" smtClean="0">
                <a:latin typeface="Arial"/>
                <a:cs typeface="Arial"/>
              </a:rPr>
              <a:t>Een praktische wandeling voor de huisarts door het tintelende bos.</a:t>
            </a:r>
            <a:endParaRPr lang="nl-BE" dirty="0"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463" t="27299" r="11014" b="29134"/>
          <a:stretch>
            <a:fillRect/>
          </a:stretch>
        </p:blipFill>
        <p:spPr bwMode="auto">
          <a:xfrm>
            <a:off x="899592" y="0"/>
            <a:ext cx="7006440" cy="19168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81690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Inspectie :Claude Bernard Horner</a:t>
            </a:r>
            <a:endParaRPr lang="nl-BE" dirty="0"/>
          </a:p>
        </p:txBody>
      </p:sp>
      <p:pic>
        <p:nvPicPr>
          <p:cNvPr id="4" name="Tijdelijke aanduiding voor inhoud 3" descr="532px-Miosi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50" r="17250"/>
          <a:stretch>
            <a:fillRect/>
          </a:stretch>
        </p:blipFill>
        <p:spPr/>
      </p:pic>
      <p:sp>
        <p:nvSpPr>
          <p:cNvPr id="3" name="Tijdelijke aanduiding voor tekst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pPr marL="457200" indent="-457200">
              <a:buFont typeface="Wingdings" charset="2"/>
              <a:buChar char="ü"/>
            </a:pPr>
            <a:r>
              <a:rPr lang="nl-NL" sz="2000" dirty="0" err="1" smtClean="0"/>
              <a:t>Ptose</a:t>
            </a:r>
            <a:endParaRPr lang="nl-NL" sz="2000" dirty="0" smtClean="0"/>
          </a:p>
          <a:p>
            <a:pPr marL="457200" indent="-457200">
              <a:buFont typeface="Wingdings" charset="2"/>
              <a:buChar char="ü"/>
            </a:pPr>
            <a:r>
              <a:rPr lang="nl-NL" sz="2000" dirty="0" smtClean="0"/>
              <a:t>Miosis</a:t>
            </a:r>
          </a:p>
          <a:p>
            <a:pPr marL="457200" indent="-457200">
              <a:buFont typeface="Wingdings" charset="2"/>
              <a:buChar char="ü"/>
            </a:pPr>
            <a:r>
              <a:rPr lang="nl-NL" sz="2000" dirty="0" err="1" smtClean="0"/>
              <a:t>Anhydrose</a:t>
            </a:r>
            <a:endParaRPr lang="nl-NL" sz="2000" dirty="0" smtClean="0"/>
          </a:p>
          <a:p>
            <a:pPr marL="457200" indent="-457200">
              <a:buFont typeface="Wingdings" charset="2"/>
              <a:buChar char="ü"/>
            </a:pPr>
            <a:r>
              <a:rPr lang="nl-NL" sz="2000" dirty="0" err="1" smtClean="0"/>
              <a:t>Enophtalmie</a:t>
            </a:r>
            <a:endParaRPr lang="nl-NL" sz="2000" dirty="0" smtClean="0"/>
          </a:p>
          <a:p>
            <a:pPr marL="457200" indent="-457200">
              <a:buFont typeface="Wingdings" charset="2"/>
              <a:buChar char="ü"/>
            </a:pPr>
            <a:endParaRPr lang="nl-NL" sz="2000" dirty="0"/>
          </a:p>
          <a:p>
            <a:pPr marL="457200" indent="-457200">
              <a:buFont typeface="Wingdings" charset="2"/>
              <a:buChar char="ü"/>
            </a:pPr>
            <a:endParaRPr lang="nl-NL" sz="2000" dirty="0" smtClean="0"/>
          </a:p>
          <a:p>
            <a:r>
              <a:rPr lang="nl-NL" sz="2000" b="1" dirty="0" err="1" smtClean="0"/>
              <a:t>Sympatische</a:t>
            </a:r>
            <a:r>
              <a:rPr lang="nl-NL" sz="2000" b="1" dirty="0" smtClean="0"/>
              <a:t>  keten</a:t>
            </a:r>
          </a:p>
          <a:p>
            <a:pPr marL="342900" indent="-342900">
              <a:buFont typeface="Wingdings" charset="2"/>
              <a:buChar char="ü"/>
            </a:pPr>
            <a:endParaRPr lang="nl-NL" sz="2000" dirty="0"/>
          </a:p>
          <a:p>
            <a:pPr marL="342900" indent="-342900">
              <a:buFont typeface="Wingdings" charset="2"/>
              <a:buChar char="ü"/>
            </a:pPr>
            <a:r>
              <a:rPr lang="nl-NL" sz="2000" b="1" dirty="0" err="1" smtClean="0"/>
              <a:t>Pancoast</a:t>
            </a:r>
            <a:r>
              <a:rPr lang="nl-NL" sz="2000" b="1" dirty="0" smtClean="0"/>
              <a:t> Tumor</a:t>
            </a:r>
          </a:p>
          <a:p>
            <a:pPr marL="342900" indent="-342900">
              <a:buFont typeface="Wingdings" charset="2"/>
              <a:buChar char="ü"/>
            </a:pPr>
            <a:r>
              <a:rPr lang="nl-NL" sz="2000" dirty="0" smtClean="0"/>
              <a:t>MS</a:t>
            </a:r>
          </a:p>
          <a:p>
            <a:pPr marL="342900" indent="-342900">
              <a:buFont typeface="Wingdings" charset="2"/>
              <a:buChar char="ü"/>
            </a:pPr>
            <a:r>
              <a:rPr lang="nl-NL" sz="2000" dirty="0" err="1" smtClean="0"/>
              <a:t>Syringomyelie</a:t>
            </a:r>
            <a:endParaRPr lang="nl-NL" sz="2000" dirty="0" smtClean="0"/>
          </a:p>
          <a:p>
            <a:pPr marL="342900" indent="-342900">
              <a:buFont typeface="Wingdings" charset="2"/>
              <a:buChar char="ü"/>
            </a:pPr>
            <a:r>
              <a:rPr lang="nl-NL" sz="2000" dirty="0" err="1" smtClean="0"/>
              <a:t>Thyroïd</a:t>
            </a:r>
            <a:r>
              <a:rPr lang="nl-NL" sz="2000" dirty="0" smtClean="0"/>
              <a:t> ( CA, </a:t>
            </a:r>
            <a:r>
              <a:rPr lang="nl-NL" sz="2000" dirty="0" err="1" smtClean="0"/>
              <a:t>goiter</a:t>
            </a:r>
            <a:r>
              <a:rPr lang="nl-NL" sz="2000" dirty="0" smtClean="0"/>
              <a:t>, HK)</a:t>
            </a:r>
          </a:p>
          <a:p>
            <a:pPr marL="342900" indent="-342900">
              <a:buFont typeface="Wingdings" charset="2"/>
              <a:buChar char="ü"/>
            </a:pPr>
            <a:r>
              <a:rPr lang="nl-NL" sz="2000" dirty="0" smtClean="0"/>
              <a:t>..</a:t>
            </a:r>
          </a:p>
          <a:p>
            <a:pPr marL="342900" indent="-342900">
              <a:buFont typeface="Wingdings" charset="2"/>
              <a:buChar char="ü"/>
            </a:pPr>
            <a:endParaRPr lang="nl-NL" sz="2000" dirty="0" smtClean="0"/>
          </a:p>
          <a:p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xmlns="" val="12045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“</a:t>
            </a:r>
            <a:r>
              <a:rPr lang="nl-BE" dirty="0" err="1" smtClean="0"/>
              <a:t>Spurlingtest</a:t>
            </a:r>
            <a:r>
              <a:rPr lang="nl-BE" dirty="0" smtClean="0"/>
              <a:t>”</a:t>
            </a:r>
            <a:endParaRPr lang="nl-BE" dirty="0"/>
          </a:p>
        </p:txBody>
      </p:sp>
      <p:sp>
        <p:nvSpPr>
          <p:cNvPr id="8" name="Tijdelijke aanduiding voor inhoud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dirty="0" smtClean="0"/>
              <a:t>Of alternatieven.</a:t>
            </a:r>
            <a:endParaRPr lang="nl-BE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4320095" cy="3634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268760"/>
            <a:ext cx="2400300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 smtClean="0"/>
              <a:t>Radiculair</a:t>
            </a:r>
            <a:r>
              <a:rPr lang="nl-BE" dirty="0" smtClean="0"/>
              <a:t> conflict ?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None/>
            </a:pPr>
            <a:endParaRPr lang="nl-BE" dirty="0" smtClean="0"/>
          </a:p>
          <a:p>
            <a:pPr marL="514350" indent="-514350">
              <a:buNone/>
            </a:pPr>
            <a:r>
              <a:rPr lang="nl-BE" dirty="0" smtClean="0"/>
              <a:t>Bij klinisch onderzoek: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Krachtsverlies?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Sensibiliteitsstoornissen?</a:t>
            </a:r>
          </a:p>
          <a:p>
            <a:pPr marL="514350" indent="-514350">
              <a:buFont typeface="+mj-lt"/>
              <a:buAutoNum type="arabicPeriod"/>
            </a:pPr>
            <a:r>
              <a:rPr lang="nl-BE" dirty="0" smtClean="0"/>
              <a:t>Reflexen?</a:t>
            </a:r>
          </a:p>
          <a:p>
            <a:pPr marL="514350" indent="-514350">
              <a:buNone/>
            </a:pPr>
            <a:endParaRPr lang="nl-BE" dirty="0" smtClean="0"/>
          </a:p>
          <a:p>
            <a:pPr marL="514350" indent="-514350">
              <a:buFont typeface="+mj-lt"/>
              <a:buAutoNum type="arabicPeriod"/>
            </a:pPr>
            <a:endParaRPr lang="nl-BE" dirty="0" smtClean="0"/>
          </a:p>
          <a:p>
            <a:pPr marL="514350" indent="-514350">
              <a:buNone/>
            </a:pPr>
            <a:r>
              <a:rPr lang="nl-BE" dirty="0" smtClean="0"/>
              <a:t>1+2+3 = normaal &gt; dan geen </a:t>
            </a:r>
            <a:r>
              <a:rPr lang="nl-BE" dirty="0" err="1" smtClean="0"/>
              <a:t>radicualir</a:t>
            </a:r>
            <a:r>
              <a:rPr lang="nl-BE" dirty="0" smtClean="0"/>
              <a:t> conflict.</a:t>
            </a:r>
            <a:endParaRPr lang="nl-BE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Cervicobrachialgie</a:t>
            </a:r>
            <a:endParaRPr lang="nl-BE" dirty="0"/>
          </a:p>
        </p:txBody>
      </p:sp>
      <p:pic>
        <p:nvPicPr>
          <p:cNvPr id="10" name="Brachialgie-territoire3.jp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339752" y="1628800"/>
            <a:ext cx="4248472" cy="4149501"/>
          </a:xfrm>
        </p:spPr>
      </p:pic>
      <p:pic>
        <p:nvPicPr>
          <p:cNvPr id="13" name="Afbeelding 12" descr="Unknown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16216" y="1988840"/>
            <a:ext cx="2476500" cy="3289300"/>
          </a:xfrm>
          <a:prstGeom prst="rect">
            <a:avLst/>
          </a:prstGeom>
        </p:spPr>
      </p:pic>
      <p:pic>
        <p:nvPicPr>
          <p:cNvPr id="3" name="Afbeelding 2" descr="Schermafbeelding 2019-02-17 om 5.42.09 P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124744"/>
            <a:ext cx="2589137" cy="324036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436096" y="1412776"/>
            <a:ext cx="3963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n. </a:t>
            </a:r>
            <a:r>
              <a:rPr lang="nl-BE" dirty="0" err="1" smtClean="0"/>
              <a:t>Occipitalis</a:t>
            </a:r>
            <a:r>
              <a:rPr lang="nl-BE" dirty="0" smtClean="0"/>
              <a:t> </a:t>
            </a:r>
            <a:r>
              <a:rPr lang="nl-BE" dirty="0" err="1" smtClean="0"/>
              <a:t>maior</a:t>
            </a:r>
            <a:r>
              <a:rPr lang="nl-BE" dirty="0" smtClean="0"/>
              <a:t>, zenuw van Arnold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xmlns="" val="269744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Cervicobrachialgie</a:t>
            </a:r>
            <a:endParaRPr lang="nl-BE" dirty="0"/>
          </a:p>
        </p:txBody>
      </p:sp>
      <p:pic>
        <p:nvPicPr>
          <p:cNvPr id="6" name="Afbeelding 5" descr="Schermafbeelding 2019-02-17 om 6.03.09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31640" y="1196752"/>
            <a:ext cx="6264696" cy="481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754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Cervicobrachialgie: Motoriek</a:t>
            </a:r>
            <a:endParaRPr lang="nl-BE" dirty="0"/>
          </a:p>
        </p:txBody>
      </p:sp>
      <p:pic>
        <p:nvPicPr>
          <p:cNvPr id="3" name="Afbeelding 2" descr="Schermafbeelding 2019-02-17 om 5.40.0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1556792"/>
            <a:ext cx="2131979" cy="2708920"/>
          </a:xfrm>
          <a:prstGeom prst="rect">
            <a:avLst/>
          </a:prstGeom>
        </p:spPr>
      </p:pic>
      <p:pic>
        <p:nvPicPr>
          <p:cNvPr id="4" name="Afbeelding 3" descr="Schermafbeelding 2019-02-17 om 5.40.21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9832" y="1556792"/>
            <a:ext cx="2181520" cy="2736304"/>
          </a:xfrm>
          <a:prstGeom prst="rect">
            <a:avLst/>
          </a:prstGeom>
        </p:spPr>
      </p:pic>
      <p:pic>
        <p:nvPicPr>
          <p:cNvPr id="5" name="Afbeelding 4" descr="Schermafbeelding 2019-02-17 om 5.40.4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64010" y="1556792"/>
            <a:ext cx="2124429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074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Schermafbeelding 2019-02-17 om 5.41.50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772816"/>
            <a:ext cx="2622980" cy="316835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Cervicobrachialgie: Motoriek</a:t>
            </a:r>
            <a:endParaRPr lang="nl-BE" dirty="0"/>
          </a:p>
        </p:txBody>
      </p:sp>
      <p:pic>
        <p:nvPicPr>
          <p:cNvPr id="7" name="Afbeelding 6" descr="Schermafbeelding 2019-02-17 om 5.41.27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1772816"/>
            <a:ext cx="2520280" cy="3165004"/>
          </a:xfrm>
          <a:prstGeom prst="rect">
            <a:avLst/>
          </a:prstGeom>
        </p:spPr>
      </p:pic>
      <p:pic>
        <p:nvPicPr>
          <p:cNvPr id="8" name="Afbeelding 7" descr="Schermafbeelding 2019-02-17 om 5.41.07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772816"/>
            <a:ext cx="2569869" cy="3204272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1115616" y="1844824"/>
            <a:ext cx="648072" cy="3600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dirty="0" smtClean="0"/>
              <a:t>C8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1704285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Cervicale Myelopathie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Bilateraal</a:t>
            </a:r>
          </a:p>
          <a:p>
            <a:r>
              <a:rPr lang="nl-NL" dirty="0" smtClean="0"/>
              <a:t>Spasticiteit, zwakte beide armen</a:t>
            </a:r>
          </a:p>
          <a:p>
            <a:r>
              <a:rPr lang="nl-NL" dirty="0" smtClean="0"/>
              <a:t>Hoffman-</a:t>
            </a:r>
            <a:r>
              <a:rPr lang="nl-NL" dirty="0" err="1" smtClean="0"/>
              <a:t>Trömner</a:t>
            </a:r>
            <a:r>
              <a:rPr lang="nl-NL" dirty="0" smtClean="0"/>
              <a:t> reflex.</a:t>
            </a:r>
          </a:p>
          <a:p>
            <a:endParaRPr lang="nl-NL" dirty="0"/>
          </a:p>
          <a:p>
            <a:endParaRPr lang="nl-NL" dirty="0" smtClean="0"/>
          </a:p>
          <a:p>
            <a:pPr marL="0" indent="0">
              <a:buNone/>
            </a:pPr>
            <a:endParaRPr lang="nl-NL" dirty="0" smtClean="0"/>
          </a:p>
          <a:p>
            <a:r>
              <a:rPr lang="nl-NL" dirty="0" smtClean="0"/>
              <a:t>Hyperreflexie onderste ledematen</a:t>
            </a:r>
          </a:p>
          <a:p>
            <a:endParaRPr lang="nl-NL" dirty="0"/>
          </a:p>
        </p:txBody>
      </p:sp>
      <p:pic>
        <p:nvPicPr>
          <p:cNvPr id="5" name="Afbeelding 4" descr="images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2996952"/>
            <a:ext cx="2187703" cy="193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4015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krachtonderzoek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Blad, steen, schaar, OK !</a:t>
            </a:r>
            <a:endParaRPr lang="nl-NL" dirty="0"/>
          </a:p>
        </p:txBody>
      </p:sp>
      <p:pic>
        <p:nvPicPr>
          <p:cNvPr id="4" name="Afbeelding 3" descr="Unknown-4.jpe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576" y="2924944"/>
            <a:ext cx="4141752" cy="2756148"/>
          </a:xfrm>
          <a:prstGeom prst="rect">
            <a:avLst/>
          </a:prstGeom>
        </p:spPr>
      </p:pic>
      <p:pic>
        <p:nvPicPr>
          <p:cNvPr id="5" name="Afbeelding 4" descr="Unknown-5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3068960"/>
            <a:ext cx="32893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42812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Barré</a:t>
            </a:r>
            <a:r>
              <a:rPr lang="nl-NL" dirty="0" smtClean="0"/>
              <a:t> </a:t>
            </a:r>
            <a:r>
              <a:rPr lang="nl-NL" dirty="0" err="1" smtClean="0"/>
              <a:t>Liéou</a:t>
            </a:r>
            <a:r>
              <a:rPr lang="nl-NL" dirty="0" smtClean="0"/>
              <a:t> syndroom</a:t>
            </a:r>
            <a:endParaRPr lang="nl-NL" dirty="0"/>
          </a:p>
        </p:txBody>
      </p:sp>
      <p:pic>
        <p:nvPicPr>
          <p:cNvPr id="6" name="images-1.jpe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27584" y="1844824"/>
            <a:ext cx="3149079" cy="3220239"/>
          </a:xfrm>
        </p:spPr>
      </p:pic>
      <p:pic>
        <p:nvPicPr>
          <p:cNvPr id="7" name="Afbeelding 6" descr="Unknown-7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3938" y="2681820"/>
            <a:ext cx="3822700" cy="21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0396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827584" y="292494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nl-BE" dirty="0" err="1" smtClean="0">
                <a:latin typeface="Arial"/>
                <a:cs typeface="Arial"/>
              </a:rPr>
              <a:t>Cave</a:t>
            </a:r>
            <a:r>
              <a:rPr lang="nl-BE" dirty="0" smtClean="0">
                <a:latin typeface="Arial"/>
                <a:cs typeface="Arial"/>
              </a:rPr>
              <a:t> </a:t>
            </a:r>
            <a:r>
              <a:rPr lang="nl-BE" dirty="0" err="1" smtClean="0">
                <a:latin typeface="Arial"/>
                <a:cs typeface="Arial"/>
              </a:rPr>
              <a:t>Cervicobrachialgie</a:t>
            </a:r>
            <a:r>
              <a:rPr lang="nl-BE" dirty="0" smtClean="0">
                <a:latin typeface="Arial"/>
                <a:cs typeface="Arial"/>
              </a:rPr>
              <a:t> en Radiculopathie </a:t>
            </a:r>
            <a:br>
              <a:rPr lang="nl-BE" dirty="0" smtClean="0">
                <a:latin typeface="Arial"/>
                <a:cs typeface="Arial"/>
              </a:rPr>
            </a:br>
            <a:r>
              <a:rPr lang="nl-BE" dirty="0">
                <a:latin typeface="Arial"/>
                <a:cs typeface="Arial"/>
              </a:rPr>
              <a:t/>
            </a:r>
            <a:br>
              <a:rPr lang="nl-BE" dirty="0">
                <a:latin typeface="Arial"/>
                <a:cs typeface="Arial"/>
              </a:rPr>
            </a:br>
            <a:endParaRPr lang="nl-BE" dirty="0">
              <a:latin typeface="Arial"/>
              <a:cs typeface="Arial"/>
            </a:endParaRP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5327576" y="5517232"/>
            <a:ext cx="3816424" cy="1340768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nl-BE" sz="2800" b="1" dirty="0" smtClean="0">
                <a:solidFill>
                  <a:schemeClr val="tx1"/>
                </a:solidFill>
              </a:rPr>
              <a:t>Dr. J. G. Van </a:t>
            </a:r>
            <a:r>
              <a:rPr lang="nl-BE" sz="2800" b="1" dirty="0" err="1" smtClean="0">
                <a:solidFill>
                  <a:schemeClr val="tx1"/>
                </a:solidFill>
              </a:rPr>
              <a:t>Lerbeirghe</a:t>
            </a:r>
            <a:endParaRPr lang="nl-BE" sz="2800" b="1" dirty="0" smtClean="0">
              <a:solidFill>
                <a:schemeClr val="tx1"/>
              </a:solidFill>
            </a:endParaRPr>
          </a:p>
          <a:p>
            <a:pPr algn="r"/>
            <a:r>
              <a:rPr lang="nl-BE" sz="2600" dirty="0" smtClean="0">
                <a:solidFill>
                  <a:schemeClr val="tx1"/>
                </a:solidFill>
              </a:rPr>
              <a:t>19 februari 2019</a:t>
            </a:r>
          </a:p>
          <a:p>
            <a:pPr algn="r"/>
            <a:r>
              <a:rPr lang="nl-BE" sz="2600" dirty="0" smtClean="0">
                <a:solidFill>
                  <a:schemeClr val="tx1"/>
                </a:solidFill>
              </a:rPr>
              <a:t>Medische avond </a:t>
            </a:r>
            <a:endParaRPr lang="nl-BE" sz="26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7463" t="27299" r="11014" b="29134"/>
          <a:stretch>
            <a:fillRect/>
          </a:stretch>
        </p:blipFill>
        <p:spPr bwMode="auto">
          <a:xfrm>
            <a:off x="899592" y="0"/>
            <a:ext cx="7006440" cy="1988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Entrapment</a:t>
            </a:r>
            <a:r>
              <a:rPr lang="nl-NL" dirty="0" smtClean="0"/>
              <a:t> syndromen</a:t>
            </a:r>
            <a:endParaRPr lang="nl-NL" dirty="0"/>
          </a:p>
        </p:txBody>
      </p:sp>
      <p:pic>
        <p:nvPicPr>
          <p:cNvPr id="6" name="images-3.jpe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691680" y="1772816"/>
            <a:ext cx="3389312" cy="4525963"/>
          </a:xfrm>
        </p:spPr>
      </p:pic>
    </p:spTree>
    <p:extLst>
      <p:ext uri="{BB962C8B-B14F-4D97-AF65-F5344CB8AC3E}">
        <p14:creationId xmlns:p14="http://schemas.microsoft.com/office/powerpoint/2010/main" xmlns="" val="201606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Pronator</a:t>
            </a:r>
            <a:r>
              <a:rPr lang="nl-NL" dirty="0" smtClean="0"/>
              <a:t> Syndroom en</a:t>
            </a:r>
            <a:br>
              <a:rPr lang="nl-NL" dirty="0" smtClean="0"/>
            </a:br>
            <a:r>
              <a:rPr lang="nl-NL" dirty="0" smtClean="0"/>
              <a:t>N. </a:t>
            </a:r>
            <a:r>
              <a:rPr lang="nl-NL" dirty="0" err="1" smtClean="0"/>
              <a:t>Interosseus</a:t>
            </a:r>
            <a:r>
              <a:rPr lang="nl-NL" dirty="0" smtClean="0"/>
              <a:t> </a:t>
            </a:r>
            <a:r>
              <a:rPr lang="nl-NL" dirty="0" err="1" smtClean="0"/>
              <a:t>anterior</a:t>
            </a:r>
            <a:r>
              <a:rPr lang="nl-NL" dirty="0" smtClean="0"/>
              <a:t> syndroom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204865"/>
            <a:ext cx="8208912" cy="3672408"/>
          </a:xfrm>
        </p:spPr>
        <p:txBody>
          <a:bodyPr>
            <a:normAutofit fontScale="92500" lnSpcReduction="20000"/>
          </a:bodyPr>
          <a:lstStyle/>
          <a:p>
            <a:r>
              <a:rPr lang="nl-NL" dirty="0" err="1" smtClean="0"/>
              <a:t>Supracondylaire</a:t>
            </a:r>
            <a:r>
              <a:rPr lang="nl-NL" dirty="0" smtClean="0"/>
              <a:t> </a:t>
            </a:r>
            <a:r>
              <a:rPr lang="nl-NL" dirty="0" err="1" smtClean="0"/>
              <a:t>processus</a:t>
            </a:r>
            <a:endParaRPr lang="nl-NL" dirty="0" smtClean="0"/>
          </a:p>
          <a:p>
            <a:r>
              <a:rPr lang="nl-NL" dirty="0" smtClean="0"/>
              <a:t>Ligament van </a:t>
            </a:r>
            <a:r>
              <a:rPr lang="nl-NL" dirty="0" err="1" smtClean="0"/>
              <a:t>Struthers</a:t>
            </a:r>
            <a:endParaRPr lang="nl-NL" dirty="0" smtClean="0"/>
          </a:p>
          <a:p>
            <a:r>
              <a:rPr lang="nl-NL" dirty="0" err="1" smtClean="0"/>
              <a:t>Bicipitale</a:t>
            </a:r>
            <a:r>
              <a:rPr lang="nl-NL" dirty="0" smtClean="0"/>
              <a:t> </a:t>
            </a:r>
            <a:r>
              <a:rPr lang="nl-NL" dirty="0" err="1" smtClean="0"/>
              <a:t>aponeurose</a:t>
            </a:r>
            <a:endParaRPr lang="nl-NL" dirty="0" smtClean="0"/>
          </a:p>
          <a:p>
            <a:r>
              <a:rPr lang="nl-NL" dirty="0" smtClean="0"/>
              <a:t>Tussen de twee koppen van de </a:t>
            </a:r>
            <a:r>
              <a:rPr lang="nl-NL" dirty="0" err="1" smtClean="0"/>
              <a:t>pronator</a:t>
            </a:r>
            <a:r>
              <a:rPr lang="nl-NL" dirty="0" smtClean="0"/>
              <a:t> </a:t>
            </a:r>
            <a:r>
              <a:rPr lang="nl-NL" dirty="0" err="1" smtClean="0"/>
              <a:t>teres</a:t>
            </a:r>
            <a:endParaRPr lang="nl-NL" dirty="0" smtClean="0"/>
          </a:p>
          <a:p>
            <a:r>
              <a:rPr lang="nl-NL" dirty="0" smtClean="0"/>
              <a:t>Onder de oorsprong van de FDS</a:t>
            </a:r>
          </a:p>
          <a:p>
            <a:endParaRPr lang="nl-NL" dirty="0" smtClean="0"/>
          </a:p>
          <a:p>
            <a:r>
              <a:rPr lang="nl-NL" dirty="0" smtClean="0"/>
              <a:t>IAS :EMG Pos, puur motorisch,  HK</a:t>
            </a:r>
          </a:p>
          <a:p>
            <a:r>
              <a:rPr lang="nl-NL" dirty="0" smtClean="0"/>
              <a:t>PS: EMG Neg, eerder conservatief </a:t>
            </a:r>
            <a:endParaRPr lang="nl-NL" dirty="0"/>
          </a:p>
        </p:txBody>
      </p:sp>
      <p:pic>
        <p:nvPicPr>
          <p:cNvPr id="4" name="Afbeelding 3" descr="Schermafbeelding 2019-02-16 om 11.50.38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0413" y="980728"/>
            <a:ext cx="185487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36033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Pronator</a:t>
            </a:r>
            <a:r>
              <a:rPr lang="nl-NL" dirty="0" smtClean="0"/>
              <a:t> syndroom</a:t>
            </a:r>
            <a:br>
              <a:rPr lang="nl-NL" dirty="0" smtClean="0"/>
            </a:br>
            <a:r>
              <a:rPr lang="nl-NL" dirty="0" smtClean="0"/>
              <a:t>( N </a:t>
            </a:r>
            <a:r>
              <a:rPr lang="nl-NL" dirty="0" err="1" smtClean="0"/>
              <a:t>Medianus</a:t>
            </a:r>
            <a:r>
              <a:rPr lang="nl-NL" dirty="0" smtClean="0"/>
              <a:t>)</a:t>
            </a:r>
            <a:endParaRPr lang="nl-NL" dirty="0"/>
          </a:p>
        </p:txBody>
      </p:sp>
      <p:pic>
        <p:nvPicPr>
          <p:cNvPr id="4" name="Tijdelijke aanduiding voor inhoud 3" descr="Schermafbeelding 2018-12-27 om 12.16.40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06" r="14306"/>
          <a:stretch>
            <a:fillRect/>
          </a:stretch>
        </p:blipFill>
        <p:spPr>
          <a:xfrm>
            <a:off x="1115616" y="1484784"/>
            <a:ext cx="7130134" cy="3921299"/>
          </a:xfrm>
        </p:spPr>
      </p:pic>
      <p:pic>
        <p:nvPicPr>
          <p:cNvPr id="5" name="Afbeelding 4" descr="Schermafbeelding 2019-02-16 om 11.45.46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797152"/>
            <a:ext cx="2718925" cy="194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4909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N.Interosseus</a:t>
            </a:r>
            <a:r>
              <a:rPr lang="nl-NL" dirty="0" smtClean="0"/>
              <a:t> </a:t>
            </a:r>
            <a:r>
              <a:rPr lang="nl-NL" dirty="0" err="1" smtClean="0"/>
              <a:t>anterior</a:t>
            </a:r>
            <a:r>
              <a:rPr lang="nl-NL" dirty="0" smtClean="0"/>
              <a:t> syndroom</a:t>
            </a:r>
            <a:br>
              <a:rPr lang="nl-NL" dirty="0" smtClean="0"/>
            </a:br>
            <a:endParaRPr lang="nl-NL" dirty="0"/>
          </a:p>
        </p:txBody>
      </p:sp>
      <p:pic>
        <p:nvPicPr>
          <p:cNvPr id="4" name="Tijdelijke aanduiding voor inhoud 3" descr="Schermafbeelding 2019-02-17 om 12.26.25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980" r="8980"/>
          <a:stretch>
            <a:fillRect/>
          </a:stretch>
        </p:blipFill>
        <p:spPr>
          <a:xfrm>
            <a:off x="539552" y="1844824"/>
            <a:ext cx="7427168" cy="4084656"/>
          </a:xfrm>
        </p:spPr>
      </p:pic>
    </p:spTree>
    <p:extLst>
      <p:ext uri="{BB962C8B-B14F-4D97-AF65-F5344CB8AC3E}">
        <p14:creationId xmlns:p14="http://schemas.microsoft.com/office/powerpoint/2010/main" xmlns="" val="5102184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N. </a:t>
            </a:r>
            <a:r>
              <a:rPr lang="nl-NL" dirty="0" err="1" smtClean="0"/>
              <a:t>Interosseus</a:t>
            </a:r>
            <a:r>
              <a:rPr lang="nl-NL" dirty="0" smtClean="0"/>
              <a:t> Posterior ( N. </a:t>
            </a:r>
            <a:r>
              <a:rPr lang="nl-NL" dirty="0" err="1" smtClean="0"/>
              <a:t>Radialis</a:t>
            </a:r>
            <a:r>
              <a:rPr lang="nl-NL" dirty="0" smtClean="0"/>
              <a:t>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Ansa</a:t>
            </a:r>
            <a:r>
              <a:rPr lang="nl-NL" dirty="0" smtClean="0"/>
              <a:t> van </a:t>
            </a:r>
            <a:r>
              <a:rPr lang="nl-NL" dirty="0" err="1" smtClean="0"/>
              <a:t>Frohse</a:t>
            </a:r>
            <a:endParaRPr lang="nl-NL" dirty="0" smtClean="0"/>
          </a:p>
          <a:p>
            <a:r>
              <a:rPr lang="nl-NL" dirty="0" smtClean="0"/>
              <a:t>Geen sensibiliteitsstoornis</a:t>
            </a:r>
          </a:p>
          <a:p>
            <a:r>
              <a:rPr lang="nl-NL" dirty="0" smtClean="0"/>
              <a:t>Zwakte of paralyse van de pols en </a:t>
            </a:r>
            <a:r>
              <a:rPr lang="nl-NL" dirty="0" err="1" smtClean="0"/>
              <a:t>handextensoren</a:t>
            </a:r>
            <a:endParaRPr lang="nl-NL" dirty="0" smtClean="0"/>
          </a:p>
          <a:p>
            <a:r>
              <a:rPr lang="nl-NL" dirty="0" smtClean="0"/>
              <a:t>“</a:t>
            </a:r>
            <a:r>
              <a:rPr lang="nl-NL" dirty="0" err="1" smtClean="0"/>
              <a:t>Tenniselbow</a:t>
            </a:r>
            <a:r>
              <a:rPr lang="nl-NL" dirty="0" smtClean="0"/>
              <a:t>? Klachten</a:t>
            </a:r>
          </a:p>
          <a:p>
            <a:endParaRPr lang="nl-NL" dirty="0"/>
          </a:p>
        </p:txBody>
      </p:sp>
      <p:pic>
        <p:nvPicPr>
          <p:cNvPr id="4" name="Afbeelding 3" descr="24908d29035112bd79335618838e385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05" y="3573016"/>
            <a:ext cx="2608954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456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err="1" smtClean="0"/>
              <a:t>Finkelstein’s</a:t>
            </a:r>
            <a:r>
              <a:rPr lang="nl-BE" dirty="0" smtClean="0"/>
              <a:t> test</a:t>
            </a:r>
            <a:br>
              <a:rPr lang="nl-BE" dirty="0" smtClean="0"/>
            </a:br>
            <a:r>
              <a:rPr lang="nl-BE" dirty="0" err="1" smtClean="0"/>
              <a:t>tenosynovitis</a:t>
            </a:r>
            <a:r>
              <a:rPr lang="nl-BE" dirty="0" smtClean="0"/>
              <a:t> </a:t>
            </a:r>
            <a:r>
              <a:rPr lang="nl-BE" dirty="0" err="1" smtClean="0"/>
              <a:t>stenosans</a:t>
            </a:r>
            <a:r>
              <a:rPr lang="nl-BE" dirty="0" smtClean="0"/>
              <a:t> de </a:t>
            </a:r>
            <a:r>
              <a:rPr lang="nl-BE" dirty="0" err="1" smtClean="0"/>
              <a:t>Quervain</a:t>
            </a:r>
            <a:endParaRPr lang="nl-BE" dirty="0"/>
          </a:p>
        </p:txBody>
      </p:sp>
      <p:pic>
        <p:nvPicPr>
          <p:cNvPr id="4" name="Tijdelijke aanduiding voor inhoud 3" descr="Unknown-3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647" b="11647"/>
          <a:stretch>
            <a:fillRect/>
          </a:stretch>
        </p:blipFill>
        <p:spPr>
          <a:xfrm>
            <a:off x="899592" y="2204864"/>
            <a:ext cx="7182092" cy="3949874"/>
          </a:xfrm>
        </p:spPr>
      </p:pic>
    </p:spTree>
    <p:extLst>
      <p:ext uri="{BB962C8B-B14F-4D97-AF65-F5344CB8AC3E}">
        <p14:creationId xmlns:p14="http://schemas.microsoft.com/office/powerpoint/2010/main" xmlns="" val="336664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CTS : </a:t>
            </a:r>
            <a:r>
              <a:rPr lang="nl-NL" dirty="0" err="1" smtClean="0"/>
              <a:t>Phalen</a:t>
            </a:r>
            <a:r>
              <a:rPr lang="nl-NL" dirty="0" smtClean="0"/>
              <a:t> en </a:t>
            </a:r>
            <a:r>
              <a:rPr lang="nl-NL" dirty="0" err="1" smtClean="0"/>
              <a:t>Tinel</a:t>
            </a:r>
            <a:r>
              <a:rPr lang="nl-NL" dirty="0" smtClean="0"/>
              <a:t> test</a:t>
            </a:r>
            <a:endParaRPr lang="nl-NL" dirty="0"/>
          </a:p>
        </p:txBody>
      </p:sp>
      <p:pic>
        <p:nvPicPr>
          <p:cNvPr id="4" name="Tijdelijke aanduiding voor inhoud 3" descr="Schermafbeelding 2019-02-16 om 11.57.14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61" b="8861"/>
          <a:stretch>
            <a:fillRect/>
          </a:stretch>
        </p:blipFill>
        <p:spPr/>
      </p:pic>
      <p:sp>
        <p:nvSpPr>
          <p:cNvPr id="3" name="Tekstvak 2"/>
          <p:cNvSpPr txBox="1"/>
          <p:nvPr/>
        </p:nvSpPr>
        <p:spPr>
          <a:xfrm>
            <a:off x="827584" y="5949280"/>
            <a:ext cx="1280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30 à 60 sec.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567487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N. Ulnaris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Goot voor de </a:t>
            </a:r>
            <a:r>
              <a:rPr lang="nl-NL" dirty="0" err="1" smtClean="0"/>
              <a:t>N.Ulnaris</a:t>
            </a:r>
            <a:r>
              <a:rPr lang="nl-NL" dirty="0" smtClean="0"/>
              <a:t> </a:t>
            </a:r>
            <a:r>
              <a:rPr lang="nl-NL" dirty="0" err="1" smtClean="0"/>
              <a:t>thv</a:t>
            </a:r>
            <a:r>
              <a:rPr lang="nl-NL" dirty="0" smtClean="0"/>
              <a:t>. de elleboog</a:t>
            </a:r>
          </a:p>
          <a:p>
            <a:r>
              <a:rPr lang="nl-NL" dirty="0" smtClean="0"/>
              <a:t>Test van </a:t>
            </a:r>
            <a:r>
              <a:rPr lang="nl-NL" dirty="0" err="1" smtClean="0"/>
              <a:t>Froment</a:t>
            </a:r>
            <a:r>
              <a:rPr lang="nl-NL" dirty="0" smtClean="0"/>
              <a:t>.</a:t>
            </a:r>
          </a:p>
          <a:p>
            <a:r>
              <a:rPr lang="nl-NL" dirty="0" smtClean="0"/>
              <a:t>Cave kanaal van </a:t>
            </a:r>
            <a:r>
              <a:rPr lang="nl-NL" dirty="0" err="1" smtClean="0"/>
              <a:t>Gyon</a:t>
            </a:r>
            <a:r>
              <a:rPr lang="nl-NL" dirty="0" smtClean="0"/>
              <a:t> ( pols, niet sensibel)</a:t>
            </a:r>
          </a:p>
          <a:p>
            <a:pPr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Afbeelding 3" descr="Schermafbeelding 2019-02-16 om 11.46.25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282050"/>
            <a:ext cx="3120470" cy="309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3611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Froment Test</a:t>
            </a:r>
            <a:endParaRPr lang="nl-BE" dirty="0"/>
          </a:p>
        </p:txBody>
      </p:sp>
      <p:pic>
        <p:nvPicPr>
          <p:cNvPr id="4" name="Tijdelijke aanduiding voor inhoud 3" descr="Unknown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678" b="8678"/>
          <a:stretch>
            <a:fillRect/>
          </a:stretch>
        </p:blipFill>
        <p:spPr>
          <a:xfrm>
            <a:off x="251520" y="1844824"/>
            <a:ext cx="5218100" cy="2869754"/>
          </a:xfrm>
        </p:spPr>
      </p:pic>
      <p:pic>
        <p:nvPicPr>
          <p:cNvPr id="5" name="Afbeelding 4" descr="Unknow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96136" y="2996952"/>
            <a:ext cx="3131840" cy="125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0559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err="1" smtClean="0"/>
              <a:t>Thoracic</a:t>
            </a:r>
            <a:r>
              <a:rPr lang="nl-NL" dirty="0" smtClean="0"/>
              <a:t> </a:t>
            </a:r>
            <a:r>
              <a:rPr lang="nl-NL" dirty="0" err="1" smtClean="0"/>
              <a:t>Outlet</a:t>
            </a:r>
            <a:r>
              <a:rPr lang="nl-NL" dirty="0" smtClean="0"/>
              <a:t> Syndroom</a:t>
            </a:r>
            <a:br>
              <a:rPr lang="nl-NL" dirty="0" smtClean="0"/>
            </a:br>
            <a:r>
              <a:rPr lang="nl-NL" dirty="0" smtClean="0"/>
              <a:t>bilateraal</a:t>
            </a:r>
            <a:endParaRPr lang="nl-NL" dirty="0"/>
          </a:p>
        </p:txBody>
      </p:sp>
      <p:pic>
        <p:nvPicPr>
          <p:cNvPr id="6" name="Tijdelijke aanduiding voor inhoud 5" descr="Tos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8689" r="-68689"/>
          <a:stretch>
            <a:fillRect/>
          </a:stretch>
        </p:blipFill>
        <p:spPr/>
      </p:pic>
      <p:sp>
        <p:nvSpPr>
          <p:cNvPr id="7" name="Tekstvak 6"/>
          <p:cNvSpPr txBox="1"/>
          <p:nvPr/>
        </p:nvSpPr>
        <p:spPr>
          <a:xfrm>
            <a:off x="1043608" y="5949280"/>
            <a:ext cx="3394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Adsontest</a:t>
            </a:r>
            <a:r>
              <a:rPr lang="nl-NL" dirty="0" smtClean="0"/>
              <a:t>, Allan test, elevatietest.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797600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Doel van de avond : kliniek</a:t>
            </a:r>
            <a:endParaRPr lang="nl-NL" dirty="0"/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6464767"/>
              </p:ext>
            </p:extLst>
          </p:nvPr>
        </p:nvGraphicFramePr>
        <p:xfrm>
          <a:off x="395536" y="2420888"/>
          <a:ext cx="8229600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Anamnese</a:t>
                      </a:r>
                      <a:r>
                        <a:rPr lang="nl-NL" baseline="0" dirty="0" smtClean="0"/>
                        <a:t> en Klinisch Onderzoek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Technisch onderzoek ( </a:t>
                      </a:r>
                      <a:r>
                        <a:rPr lang="nl-NL" dirty="0" err="1" smtClean="0"/>
                        <a:t>RX,CT,Echo,MR</a:t>
                      </a:r>
                      <a:r>
                        <a:rPr lang="nl-NL" dirty="0" smtClean="0"/>
                        <a:t>,</a:t>
                      </a:r>
                      <a:r>
                        <a:rPr lang="nl-NL" baseline="0" dirty="0" smtClean="0"/>
                        <a:t> botscan, O-MAR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Goedkoop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 smtClean="0"/>
                        <a:t>kostengenererend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Weinig vals negatieven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Veel vals positieven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Geen</a:t>
                      </a:r>
                      <a:r>
                        <a:rPr lang="nl-NL" baseline="0" dirty="0" smtClean="0"/>
                        <a:t> tijdverlies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wachttijden</a:t>
                      </a:r>
                      <a:endParaRPr lang="nl-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 smtClean="0"/>
                        <a:t>Geen bijwerkingen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smtClean="0"/>
                        <a:t>stralenbelasting</a:t>
                      </a:r>
                      <a:endParaRPr lang="nl-NL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kstvak 4"/>
          <p:cNvSpPr txBox="1"/>
          <p:nvPr/>
        </p:nvSpPr>
        <p:spPr>
          <a:xfrm>
            <a:off x="1979712" y="5013176"/>
            <a:ext cx="5625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 dirty="0"/>
              <a:t>Beiden moeten concordant </a:t>
            </a:r>
            <a:r>
              <a:rPr lang="nl-NL" sz="3200" dirty="0" smtClean="0"/>
              <a:t>zijn !</a:t>
            </a:r>
            <a:endParaRPr lang="nl-NL" sz="3200" dirty="0"/>
          </a:p>
        </p:txBody>
      </p:sp>
      <p:sp>
        <p:nvSpPr>
          <p:cNvPr id="6" name="PIJL-OMLAAG 5"/>
          <p:cNvSpPr/>
          <p:nvPr/>
        </p:nvSpPr>
        <p:spPr>
          <a:xfrm>
            <a:off x="7092280" y="1268760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xmlns="" val="2549214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Ischialgie , cruralgie, radiculopathie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nl-NL" dirty="0" smtClean="0"/>
              <a:t>“Heup” ( vaak anamnese)</a:t>
            </a:r>
          </a:p>
          <a:p>
            <a:r>
              <a:rPr lang="nl-NL" dirty="0" smtClean="0"/>
              <a:t>Liespijn.</a:t>
            </a:r>
          </a:p>
          <a:p>
            <a:r>
              <a:rPr lang="nl-NL" dirty="0" smtClean="0"/>
              <a:t> Bekken ( tumoren)</a:t>
            </a:r>
          </a:p>
          <a:p>
            <a:r>
              <a:rPr lang="nl-NL" dirty="0" smtClean="0"/>
              <a:t>Sacro-iliacale gewrichten</a:t>
            </a:r>
            <a:endParaRPr lang="nl-NL" dirty="0"/>
          </a:p>
        </p:txBody>
      </p:sp>
      <p:pic>
        <p:nvPicPr>
          <p:cNvPr id="5" name="Afbeelding 4" descr="Schermafbeelding 2019-02-17 om 1.49.0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64088" y="1556792"/>
            <a:ext cx="3166645" cy="40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53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Ischialgie , cruralgie, radiculopathie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/>
          <a:lstStyle/>
          <a:p>
            <a:r>
              <a:rPr lang="nl-NL" dirty="0" err="1" smtClean="0"/>
              <a:t>Lasègue</a:t>
            </a:r>
            <a:r>
              <a:rPr lang="nl-NL" dirty="0" smtClean="0"/>
              <a:t> ( 60°, volledig plat liggen)</a:t>
            </a:r>
          </a:p>
          <a:p>
            <a:r>
              <a:rPr lang="nl-NL" dirty="0" err="1" smtClean="0"/>
              <a:t>Bragard</a:t>
            </a:r>
            <a:r>
              <a:rPr lang="nl-NL" dirty="0" smtClean="0"/>
              <a:t>.</a:t>
            </a:r>
          </a:p>
          <a:p>
            <a:r>
              <a:rPr lang="nl-NL" dirty="0" smtClean="0"/>
              <a:t>Flip test.</a:t>
            </a:r>
          </a:p>
          <a:p>
            <a:r>
              <a:rPr lang="nl-NL" dirty="0" smtClean="0"/>
              <a:t>FNS ( </a:t>
            </a:r>
            <a:r>
              <a:rPr lang="nl-NL" dirty="0" err="1" smtClean="0"/>
              <a:t>femoral</a:t>
            </a:r>
            <a:r>
              <a:rPr lang="nl-NL" dirty="0" smtClean="0"/>
              <a:t> </a:t>
            </a:r>
            <a:r>
              <a:rPr lang="nl-NL" dirty="0" err="1" smtClean="0"/>
              <a:t>nerve</a:t>
            </a:r>
            <a:r>
              <a:rPr lang="nl-NL" dirty="0" smtClean="0"/>
              <a:t> stretch test)</a:t>
            </a:r>
          </a:p>
          <a:p>
            <a:r>
              <a:rPr lang="nl-NL" dirty="0" smtClean="0"/>
              <a:t>Heup-, knieonderzoek ( Alexander, Koen en Pieter)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79782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Ischialgie , cruralgie, </a:t>
            </a:r>
            <a:r>
              <a:rPr lang="nl-BE" dirty="0" err="1" smtClean="0"/>
              <a:t>radiculopathie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ASIA score</a:t>
            </a:r>
            <a:endParaRPr lang="nl-BE" dirty="0"/>
          </a:p>
        </p:txBody>
      </p:sp>
      <p:pic>
        <p:nvPicPr>
          <p:cNvPr id="5" name="Tijdelijke aanduiding voor inhoud 4" descr="Schermafbeelding 2019-02-17 om 2.04.22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03" b="227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99719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Motorisch</a:t>
            </a:r>
            <a:endParaRPr lang="nl-NL" dirty="0"/>
          </a:p>
        </p:txBody>
      </p:sp>
      <p:pic>
        <p:nvPicPr>
          <p:cNvPr id="4" name="Tijdelijke aanduiding voor inhoud 3" descr="Schermafbeelding 2019-02-17 om 5.42.46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4251" r="-642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41666666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motorisch</a:t>
            </a:r>
            <a:endParaRPr lang="nl-NL" dirty="0"/>
          </a:p>
        </p:txBody>
      </p:sp>
      <p:pic>
        <p:nvPicPr>
          <p:cNvPr id="4" name="Tijdelijke aanduiding voor inhoud 3" descr="Schermafbeelding 2019-02-17 om 5.43.56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4122" r="-4122"/>
          <a:stretch>
            <a:fillRect/>
          </a:stretch>
        </p:blipFill>
        <p:spPr/>
      </p:pic>
      <p:sp>
        <p:nvSpPr>
          <p:cNvPr id="5" name="Tijdelijke aanduiding voor tekst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nl-NL" sz="2000" dirty="0" smtClean="0"/>
              <a:t>Moment om de heuprotatie te testen.</a:t>
            </a:r>
          </a:p>
          <a:p>
            <a:r>
              <a:rPr lang="nl-NL" sz="2000" dirty="0" err="1" smtClean="0"/>
              <a:t>Trendelenburg</a:t>
            </a:r>
            <a:r>
              <a:rPr lang="nl-NL" sz="2000" dirty="0" smtClean="0"/>
              <a:t> testen ( </a:t>
            </a:r>
            <a:r>
              <a:rPr lang="nl-NL" sz="2000" dirty="0" err="1" smtClean="0"/>
              <a:t>abductoren</a:t>
            </a:r>
            <a:r>
              <a:rPr lang="nl-NL" sz="2000" dirty="0" smtClean="0"/>
              <a:t>)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xmlns="" val="36077547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Motorisch</a:t>
            </a:r>
            <a:endParaRPr lang="nl-NL" dirty="0"/>
          </a:p>
        </p:txBody>
      </p:sp>
      <p:pic>
        <p:nvPicPr>
          <p:cNvPr id="7" name="Tijdelijke aanduiding voor inhoud 6" descr="Schermafbeelding 2019-02-17 om 5.44.10 P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64762" r="-64762"/>
          <a:stretch>
            <a:fillRect/>
          </a:stretch>
        </p:blipFill>
        <p:spPr>
          <a:xfrm>
            <a:off x="-1188640" y="1628800"/>
            <a:ext cx="5184576" cy="2851317"/>
          </a:xfrm>
        </p:spPr>
      </p:pic>
      <p:pic>
        <p:nvPicPr>
          <p:cNvPr id="8" name="Afbeelding 7" descr="Schermafbeelding 2019-02-17 om 5.44.24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87824" y="1628800"/>
            <a:ext cx="2274184" cy="2880320"/>
          </a:xfrm>
          <a:prstGeom prst="rect">
            <a:avLst/>
          </a:prstGeom>
        </p:spPr>
      </p:pic>
      <p:pic>
        <p:nvPicPr>
          <p:cNvPr id="9" name="Afbeelding 8" descr="Schermafbeelding 2019-02-17 om 5.44.39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24128" y="1628800"/>
            <a:ext cx="2313623" cy="2880320"/>
          </a:xfrm>
          <a:prstGeom prst="rect">
            <a:avLst/>
          </a:prstGeom>
        </p:spPr>
      </p:pic>
      <p:sp>
        <p:nvSpPr>
          <p:cNvPr id="10" name="Tekstvak 9"/>
          <p:cNvSpPr txBox="1"/>
          <p:nvPr/>
        </p:nvSpPr>
        <p:spPr>
          <a:xfrm>
            <a:off x="1187624" y="5517232"/>
            <a:ext cx="55527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dirty="0" smtClean="0"/>
              <a:t>N. </a:t>
            </a:r>
            <a:r>
              <a:rPr lang="nl-NL" sz="2000" dirty="0" err="1" smtClean="0"/>
              <a:t>Peronaeus</a:t>
            </a:r>
            <a:r>
              <a:rPr lang="nl-NL" sz="2000" dirty="0" smtClean="0"/>
              <a:t> </a:t>
            </a:r>
            <a:r>
              <a:rPr lang="nl-NL" sz="2000" dirty="0" err="1" smtClean="0"/>
              <a:t>entrapment</a:t>
            </a:r>
            <a:r>
              <a:rPr lang="nl-NL" sz="2000" dirty="0" smtClean="0"/>
              <a:t> ( Gips, C2H5OH, </a:t>
            </a:r>
            <a:r>
              <a:rPr lang="mr-IN" sz="2000" dirty="0" smtClean="0"/>
              <a:t>…</a:t>
            </a:r>
            <a:r>
              <a:rPr lang="nl-BE" sz="2000" dirty="0" smtClean="0"/>
              <a:t> CMT</a:t>
            </a:r>
            <a:r>
              <a:rPr lang="nl-NL" sz="2000" dirty="0" smtClean="0"/>
              <a:t> ) 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xmlns="" val="412813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Lasègue</a:t>
            </a:r>
            <a:r>
              <a:rPr lang="nl-NL" dirty="0" smtClean="0"/>
              <a:t>, </a:t>
            </a:r>
            <a:r>
              <a:rPr lang="nl-NL" dirty="0" err="1" smtClean="0"/>
              <a:t>Bragard</a:t>
            </a:r>
            <a:r>
              <a:rPr lang="nl-NL" dirty="0" smtClean="0"/>
              <a:t> en </a:t>
            </a:r>
            <a:r>
              <a:rPr lang="nl-NL" dirty="0" err="1" smtClean="0"/>
              <a:t>Lehrmitte</a:t>
            </a:r>
            <a:endParaRPr lang="nl-NL" dirty="0"/>
          </a:p>
        </p:txBody>
      </p:sp>
      <p:pic>
        <p:nvPicPr>
          <p:cNvPr id="8" name="Schermafbeelding 2019-02-17 om 2.09.05 AM.p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01763" y="1600200"/>
            <a:ext cx="6338887" cy="4525963"/>
          </a:xfrm>
        </p:spPr>
      </p:pic>
    </p:spTree>
    <p:extLst>
      <p:ext uri="{BB962C8B-B14F-4D97-AF65-F5344CB8AC3E}">
        <p14:creationId xmlns:p14="http://schemas.microsoft.com/office/powerpoint/2010/main" xmlns="" val="105639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FNS</a:t>
            </a:r>
            <a:endParaRPr lang="nl-NL" dirty="0"/>
          </a:p>
        </p:txBody>
      </p:sp>
      <p:pic>
        <p:nvPicPr>
          <p:cNvPr id="4" name="Tijdelijke aanduiding voor inhoud 3" descr="Unknown-3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89" b="13289"/>
          <a:stretch>
            <a:fillRect/>
          </a:stretch>
        </p:blipFill>
        <p:spPr>
          <a:xfrm>
            <a:off x="902002" y="1844824"/>
            <a:ext cx="7784798" cy="4281339"/>
          </a:xfrm>
        </p:spPr>
      </p:pic>
    </p:spTree>
    <p:extLst>
      <p:ext uri="{BB962C8B-B14F-4D97-AF65-F5344CB8AC3E}">
        <p14:creationId xmlns:p14="http://schemas.microsoft.com/office/powerpoint/2010/main" xmlns="" val="23170539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hermafbeelding 2019-02-17 om 12.45.53 AM.p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035050" y="1600200"/>
            <a:ext cx="7072313" cy="4525963"/>
          </a:xfrm>
        </p:spPr>
      </p:pic>
    </p:spTree>
    <p:extLst>
      <p:ext uri="{BB962C8B-B14F-4D97-AF65-F5344CB8AC3E}">
        <p14:creationId xmlns:p14="http://schemas.microsoft.com/office/powerpoint/2010/main" xmlns="" val="119029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Meralgia</a:t>
            </a:r>
            <a:r>
              <a:rPr lang="nl-NL" dirty="0" smtClean="0"/>
              <a:t> </a:t>
            </a:r>
            <a:r>
              <a:rPr lang="nl-NL" dirty="0" err="1" smtClean="0"/>
              <a:t>Paresthetica</a:t>
            </a:r>
            <a:r>
              <a:rPr lang="nl-NL" dirty="0" smtClean="0"/>
              <a:t>. Cave Diabetes M.</a:t>
            </a:r>
            <a:endParaRPr lang="nl-NL" dirty="0"/>
          </a:p>
        </p:txBody>
      </p:sp>
      <p:sp>
        <p:nvSpPr>
          <p:cNvPr id="18" name="Tijdelijke aanduiding voor tekst 17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nl-NL" dirty="0" smtClean="0"/>
              <a:t>N. </a:t>
            </a:r>
            <a:r>
              <a:rPr lang="nl-NL" dirty="0" err="1" smtClean="0"/>
              <a:t>Cutaneus</a:t>
            </a:r>
            <a:r>
              <a:rPr lang="nl-NL" dirty="0" smtClean="0"/>
              <a:t> </a:t>
            </a:r>
            <a:r>
              <a:rPr lang="nl-NL" dirty="0" err="1" smtClean="0"/>
              <a:t>Femoris</a:t>
            </a:r>
            <a:r>
              <a:rPr lang="nl-NL" dirty="0" smtClean="0"/>
              <a:t> lateralis</a:t>
            </a:r>
            <a:endParaRPr lang="nl-NL" dirty="0"/>
          </a:p>
        </p:txBody>
      </p:sp>
      <p:pic>
        <p:nvPicPr>
          <p:cNvPr id="27" name="Tijdelijke aanduiding voor afbeelding 26" descr="Schermafbeelding 2019-02-17 om 5.35.36 PM.png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3463" r="-534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xmlns="" val="84296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4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5400600"/>
          </a:xfrm>
        </p:spPr>
        <p:txBody>
          <a:bodyPr>
            <a:normAutofit lnSpcReduction="10000"/>
          </a:bodyPr>
          <a:lstStyle/>
          <a:p>
            <a:r>
              <a:rPr lang="nl-NL" dirty="0"/>
              <a:t>DD door uitsluiten van </a:t>
            </a:r>
            <a:r>
              <a:rPr lang="nl-NL" b="1" dirty="0">
                <a:solidFill>
                  <a:srgbClr val="FF0000"/>
                </a:solidFill>
              </a:rPr>
              <a:t>rode vlaggen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Koorts, nachtelijke pijn.. 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Trauma </a:t>
            </a:r>
          </a:p>
          <a:p>
            <a:r>
              <a:rPr lang="nl-NL" dirty="0"/>
              <a:t>Infectie vb. </a:t>
            </a:r>
            <a:r>
              <a:rPr lang="nl-NL" dirty="0" err="1"/>
              <a:t>d</a:t>
            </a:r>
            <a:r>
              <a:rPr lang="nl-NL" dirty="0" err="1" smtClean="0"/>
              <a:t>iscitis</a:t>
            </a:r>
            <a:r>
              <a:rPr lang="nl-NL" dirty="0"/>
              <a:t>, osteomyelitis </a:t>
            </a:r>
          </a:p>
          <a:p>
            <a:r>
              <a:rPr lang="nl-NL" dirty="0"/>
              <a:t>Fracturen vb. osteoporose, </a:t>
            </a:r>
            <a:r>
              <a:rPr lang="nl-NL" dirty="0" err="1"/>
              <a:t>corticogebruik</a:t>
            </a:r>
            <a:r>
              <a:rPr lang="nl-NL" dirty="0"/>
              <a:t> </a:t>
            </a:r>
          </a:p>
          <a:p>
            <a:r>
              <a:rPr lang="nl-NL" dirty="0"/>
              <a:t>Cervicale </a:t>
            </a:r>
            <a:r>
              <a:rPr lang="nl-NL" dirty="0" err="1"/>
              <a:t>myelopathie</a:t>
            </a:r>
            <a:r>
              <a:rPr lang="nl-NL" dirty="0"/>
              <a:t> </a:t>
            </a:r>
          </a:p>
          <a:p>
            <a:r>
              <a:rPr lang="nl-NL" dirty="0"/>
              <a:t>Tumoren vb. </a:t>
            </a:r>
            <a:r>
              <a:rPr lang="nl-NL" dirty="0" err="1"/>
              <a:t>Pancoast</a:t>
            </a:r>
            <a:r>
              <a:rPr lang="nl-NL" dirty="0"/>
              <a:t>, spinale tumoren </a:t>
            </a:r>
          </a:p>
          <a:p>
            <a:r>
              <a:rPr lang="nl-NL" dirty="0"/>
              <a:t>Metastasen </a:t>
            </a:r>
            <a:endParaRPr lang="nl-NL" dirty="0" smtClean="0"/>
          </a:p>
          <a:p>
            <a:r>
              <a:rPr lang="nl-NL" dirty="0" smtClean="0">
                <a:solidFill>
                  <a:srgbClr val="3366FF"/>
                </a:solidFill>
                <a:hlinkClick r:id="rId2"/>
              </a:rPr>
              <a:t>www.lagerugpijn.kce.be</a:t>
            </a:r>
            <a:r>
              <a:rPr lang="nl-NL" dirty="0" smtClean="0">
                <a:solidFill>
                  <a:srgbClr val="3366FF"/>
                </a:solidFill>
              </a:rPr>
              <a:t> ( </a:t>
            </a:r>
            <a:r>
              <a:rPr lang="nl-NL" dirty="0" err="1" smtClean="0">
                <a:solidFill>
                  <a:srgbClr val="3366FF"/>
                </a:solidFill>
              </a:rPr>
              <a:t>SSBe</a:t>
            </a:r>
            <a:r>
              <a:rPr lang="nl-NL" dirty="0" smtClean="0">
                <a:solidFill>
                  <a:srgbClr val="3366FF"/>
                </a:solidFill>
              </a:rPr>
              <a:t>, KCE)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227175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Morton</a:t>
            </a:r>
            <a:r>
              <a:rPr lang="nl-NL" dirty="0" smtClean="0"/>
              <a:t> neuroma</a:t>
            </a:r>
            <a:endParaRPr lang="nl-NL" dirty="0"/>
          </a:p>
        </p:txBody>
      </p:sp>
      <p:pic>
        <p:nvPicPr>
          <p:cNvPr id="5" name="Afbeelding 4" descr="images.jpe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20072" y="1484784"/>
            <a:ext cx="3314700" cy="2451100"/>
          </a:xfrm>
          <a:prstGeom prst="rect">
            <a:avLst/>
          </a:prstGeom>
        </p:spPr>
      </p:pic>
      <p:pic>
        <p:nvPicPr>
          <p:cNvPr id="7" name="Afbeelding 6" descr="Unknown-6.jpe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3888" y="4077072"/>
            <a:ext cx="1973907" cy="1675959"/>
          </a:xfrm>
          <a:prstGeom prst="rect">
            <a:avLst/>
          </a:prstGeom>
        </p:spPr>
      </p:pic>
      <p:pic>
        <p:nvPicPr>
          <p:cNvPr id="9" name="Unknown-4.jpe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7584" y="1628800"/>
            <a:ext cx="2088703" cy="2430569"/>
          </a:xfrm>
        </p:spPr>
      </p:pic>
    </p:spTree>
    <p:extLst>
      <p:ext uri="{BB962C8B-B14F-4D97-AF65-F5344CB8AC3E}">
        <p14:creationId xmlns:p14="http://schemas.microsoft.com/office/powerpoint/2010/main" xmlns="" val="64160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Ook denken aan </a:t>
            </a:r>
            <a:r>
              <a:rPr lang="mr-IN" dirty="0" smtClean="0"/>
              <a:t>…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Bursitis </a:t>
            </a:r>
            <a:r>
              <a:rPr lang="nl-NL" dirty="0" err="1" smtClean="0"/>
              <a:t>trochanterica</a:t>
            </a:r>
            <a:endParaRPr lang="nl-NL" dirty="0" smtClean="0"/>
          </a:p>
          <a:p>
            <a:r>
              <a:rPr lang="nl-NL" dirty="0" smtClean="0"/>
              <a:t>Gerefereerde pijn : facetgewrichten (</a:t>
            </a:r>
            <a:r>
              <a:rPr lang="nl-NL" dirty="0" err="1" smtClean="0"/>
              <a:t>Kemp-test</a:t>
            </a:r>
            <a:r>
              <a:rPr lang="nl-NL" dirty="0" smtClean="0"/>
              <a:t>)</a:t>
            </a:r>
          </a:p>
          <a:p>
            <a:r>
              <a:rPr lang="nl-NL" dirty="0" err="1" smtClean="0"/>
              <a:t>N.Peronaeus</a:t>
            </a:r>
            <a:r>
              <a:rPr lang="nl-NL" dirty="0" smtClean="0"/>
              <a:t> </a:t>
            </a:r>
            <a:r>
              <a:rPr lang="nl-NL" dirty="0" err="1" smtClean="0"/>
              <a:t>entrapment</a:t>
            </a:r>
            <a:r>
              <a:rPr lang="nl-NL" dirty="0" smtClean="0"/>
              <a:t> ( gips, C2H5OH)</a:t>
            </a:r>
          </a:p>
          <a:p>
            <a:r>
              <a:rPr lang="nl-NL" dirty="0" smtClean="0"/>
              <a:t>Veneuze insufficiëntie</a:t>
            </a:r>
          </a:p>
          <a:p>
            <a:r>
              <a:rPr lang="nl-NL" dirty="0" smtClean="0"/>
              <a:t>Spinaal </a:t>
            </a:r>
            <a:r>
              <a:rPr lang="nl-NL" dirty="0" err="1" smtClean="0"/>
              <a:t>stenose</a:t>
            </a:r>
            <a:r>
              <a:rPr lang="nl-NL" dirty="0" smtClean="0"/>
              <a:t> : </a:t>
            </a:r>
            <a:r>
              <a:rPr lang="nl-NL" dirty="0" err="1" smtClean="0"/>
              <a:t>Neurogene</a:t>
            </a:r>
            <a:r>
              <a:rPr lang="nl-NL" dirty="0" smtClean="0"/>
              <a:t> &gt;&lt; arteriële </a:t>
            </a:r>
            <a:r>
              <a:rPr lang="nl-NL" dirty="0" err="1" smtClean="0"/>
              <a:t>claudicatio</a:t>
            </a:r>
            <a:r>
              <a:rPr lang="nl-NL" dirty="0" smtClean="0"/>
              <a:t>.</a:t>
            </a:r>
          </a:p>
          <a:p>
            <a:r>
              <a:rPr lang="nl-NL" dirty="0" smtClean="0"/>
              <a:t> Koen, Alexander..</a:t>
            </a:r>
          </a:p>
          <a:p>
            <a:pPr lvl="1"/>
            <a:r>
              <a:rPr lang="nl-NL" dirty="0" smtClean="0"/>
              <a:t>Heup</a:t>
            </a:r>
          </a:p>
          <a:p>
            <a:pPr lvl="1"/>
            <a:r>
              <a:rPr lang="nl-NL" dirty="0" smtClean="0"/>
              <a:t>Knie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4479283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Casus 1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Vrouw, 72 jaar</a:t>
            </a:r>
          </a:p>
          <a:p>
            <a:pPr lvl="1"/>
            <a:r>
              <a:rPr lang="nl-NL" dirty="0" smtClean="0"/>
              <a:t>3 epidurale infiltraties</a:t>
            </a:r>
          </a:p>
          <a:p>
            <a:pPr lvl="1"/>
            <a:r>
              <a:rPr lang="nl-NL" dirty="0" smtClean="0"/>
              <a:t>3 </a:t>
            </a:r>
            <a:r>
              <a:rPr lang="nl-NL" dirty="0" err="1" smtClean="0"/>
              <a:t>facettaire</a:t>
            </a:r>
            <a:r>
              <a:rPr lang="nl-NL" dirty="0" smtClean="0"/>
              <a:t> infiltraties</a:t>
            </a:r>
          </a:p>
          <a:p>
            <a:pPr lvl="1"/>
            <a:r>
              <a:rPr lang="nl-NL" dirty="0" smtClean="0"/>
              <a:t>Progressieve gangstoornissen</a:t>
            </a:r>
          </a:p>
          <a:p>
            <a:pPr lvl="1"/>
            <a:r>
              <a:rPr lang="nl-NL" dirty="0" smtClean="0"/>
              <a:t>Uitstralend naar de knie</a:t>
            </a:r>
          </a:p>
          <a:p>
            <a:pPr lvl="1"/>
            <a:r>
              <a:rPr lang="nl-NL" dirty="0" smtClean="0"/>
              <a:t>Wisselende rugpijn, zelden </a:t>
            </a:r>
            <a:r>
              <a:rPr lang="nl-NL" dirty="0" err="1" smtClean="0"/>
              <a:t>liespijn</a:t>
            </a:r>
            <a:endParaRPr lang="nl-NL" dirty="0" smtClean="0"/>
          </a:p>
          <a:p>
            <a:pPr lvl="1"/>
            <a:r>
              <a:rPr lang="nl-NL" dirty="0" err="1" smtClean="0"/>
              <a:t>Tradonal</a:t>
            </a:r>
            <a:r>
              <a:rPr lang="nl-NL" dirty="0" smtClean="0"/>
              <a:t>, </a:t>
            </a:r>
            <a:r>
              <a:rPr lang="nl-NL" dirty="0" err="1" smtClean="0"/>
              <a:t>diclofenac</a:t>
            </a:r>
            <a:r>
              <a:rPr lang="nl-NL" dirty="0" smtClean="0"/>
              <a:t> en paracetamol.</a:t>
            </a:r>
          </a:p>
          <a:p>
            <a:pPr lvl="1"/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6755465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Klinisch onderzoek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Negatieve </a:t>
            </a:r>
            <a:r>
              <a:rPr lang="nl-NL" dirty="0" err="1" smtClean="0"/>
              <a:t>Lasègue</a:t>
            </a:r>
            <a:r>
              <a:rPr lang="nl-NL" dirty="0" smtClean="0"/>
              <a:t> maar </a:t>
            </a:r>
          </a:p>
          <a:p>
            <a:r>
              <a:rPr lang="nl-NL" dirty="0" err="1" smtClean="0"/>
              <a:t>Ankylotische</a:t>
            </a:r>
            <a:r>
              <a:rPr lang="nl-NL" dirty="0" smtClean="0"/>
              <a:t> en pijnlijke heup ( &gt; RX)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42745119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 descr="Schermafbeelding 2019-02-17 om 1.05.54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444" b="24444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640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Casus 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Vrouw</a:t>
            </a:r>
          </a:p>
          <a:p>
            <a:r>
              <a:rPr lang="nl-NL" dirty="0" smtClean="0"/>
              <a:t>Zeer hevige </a:t>
            </a:r>
            <a:r>
              <a:rPr lang="nl-NL" dirty="0" err="1" smtClean="0"/>
              <a:t>kniepijn</a:t>
            </a:r>
            <a:r>
              <a:rPr lang="nl-NL" dirty="0"/>
              <a:t> </a:t>
            </a:r>
            <a:r>
              <a:rPr lang="nl-NL" dirty="0" smtClean="0"/>
              <a:t>&gt; spoed</a:t>
            </a:r>
          </a:p>
          <a:p>
            <a:r>
              <a:rPr lang="nl-NL" dirty="0" smtClean="0"/>
              <a:t>Vermoeden IA knieletsel &gt; beeldvorming &gt; lichte degeneratieve afwijkingen</a:t>
            </a:r>
          </a:p>
          <a:p>
            <a:r>
              <a:rPr lang="nl-NL" dirty="0" smtClean="0"/>
              <a:t>Geen </a:t>
            </a:r>
            <a:r>
              <a:rPr lang="nl-NL" dirty="0" err="1" smtClean="0"/>
              <a:t>beenpijn</a:t>
            </a:r>
            <a:r>
              <a:rPr lang="nl-NL" dirty="0" smtClean="0"/>
              <a:t>, geen </a:t>
            </a:r>
            <a:r>
              <a:rPr lang="nl-NL" dirty="0" err="1" smtClean="0"/>
              <a:t>paresthesieën</a:t>
            </a:r>
            <a:r>
              <a:rPr lang="nl-NL" dirty="0" smtClean="0"/>
              <a:t>,</a:t>
            </a:r>
          </a:p>
          <a:p>
            <a:r>
              <a:rPr lang="nl-NL" dirty="0" smtClean="0"/>
              <a:t>Infiltratie knie</a:t>
            </a:r>
          </a:p>
          <a:p>
            <a:r>
              <a:rPr lang="nl-NL" dirty="0" smtClean="0"/>
              <a:t>Tweede spoedopname &gt; consult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41989881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FNS +++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3359164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FNS +++</a:t>
            </a:r>
            <a:endParaRPr lang="nl-NL" dirty="0"/>
          </a:p>
        </p:txBody>
      </p:sp>
      <p:pic>
        <p:nvPicPr>
          <p:cNvPr id="4" name="Tijdelijke aanduiding voor inhoud 3" descr="Schermafbeelding 2019-02-17 om 1.09.19 AM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459" b="29459"/>
          <a:stretch>
            <a:fillRect/>
          </a:stretch>
        </p:blipFill>
        <p:spPr>
          <a:xfrm>
            <a:off x="179512" y="2381913"/>
            <a:ext cx="4320480" cy="2376098"/>
          </a:xfrm>
          <a:prstGeom prst="rect">
            <a:avLst/>
          </a:prstGeom>
        </p:spPr>
      </p:pic>
      <p:pic>
        <p:nvPicPr>
          <p:cNvPr id="5" name="Tijdelijke aanduiding voor inhoud 3" descr="Schermafbeelding 2019-02-17 om 1.09.27 A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530" b="27530"/>
          <a:stretch>
            <a:fillRect/>
          </a:stretch>
        </p:blipFill>
        <p:spPr>
          <a:xfrm>
            <a:off x="4788024" y="2348880"/>
            <a:ext cx="4118679" cy="2265115"/>
          </a:xfrm>
          <a:prstGeom prst="rect">
            <a:avLst/>
          </a:prstGeom>
        </p:spPr>
      </p:pic>
      <p:sp>
        <p:nvSpPr>
          <p:cNvPr id="6" name="Pijl rechts 5"/>
          <p:cNvSpPr/>
          <p:nvPr/>
        </p:nvSpPr>
        <p:spPr>
          <a:xfrm>
            <a:off x="7740352" y="3140968"/>
            <a:ext cx="978408" cy="484632"/>
          </a:xfrm>
          <a:prstGeom prst="leftArrow">
            <a:avLst>
              <a:gd name="adj1" fmla="val 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xmlns="" val="1457975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3284984"/>
            <a:ext cx="8229600" cy="2841179"/>
          </a:xfrm>
        </p:spPr>
        <p:txBody>
          <a:bodyPr>
            <a:normAutofit/>
          </a:bodyPr>
          <a:lstStyle/>
          <a:p>
            <a:endParaRPr lang="nl-BE" dirty="0" smtClean="0">
              <a:hlinkClick r:id="rId2"/>
            </a:endParaRPr>
          </a:p>
          <a:p>
            <a:endParaRPr lang="nl-BE" dirty="0">
              <a:hlinkClick r:id="rId2"/>
            </a:endParaRPr>
          </a:p>
          <a:p>
            <a:endParaRPr lang="nl-BE" dirty="0" smtClean="0">
              <a:hlinkClick r:id="rId2"/>
            </a:endParaRPr>
          </a:p>
          <a:p>
            <a:pPr marL="0" indent="0">
              <a:buNone/>
            </a:pPr>
            <a:endParaRPr lang="nl-BE" dirty="0">
              <a:hlinkClick r:id="rId2"/>
            </a:endParaRPr>
          </a:p>
          <a:p>
            <a:endParaRPr lang="nl-BE" dirty="0" smtClean="0">
              <a:hlinkClick r:id="rId2"/>
            </a:endParaRPr>
          </a:p>
          <a:p>
            <a:endParaRPr lang="nl-BE" dirty="0" smtClean="0"/>
          </a:p>
          <a:p>
            <a:endParaRPr lang="nl-BE" dirty="0" smtClean="0"/>
          </a:p>
        </p:txBody>
      </p:sp>
      <p:pic>
        <p:nvPicPr>
          <p:cNvPr id="4" name="Afbeelding 3" descr="Schermafbeelding 2019-02-17 om 5.26.55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4812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4385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Website : ORTHO.GENT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Wervelkolom &gt;</a:t>
            </a:r>
            <a:r>
              <a:rPr lang="nl-NL" dirty="0" err="1" smtClean="0"/>
              <a:t>Patienteninfo</a:t>
            </a:r>
            <a:r>
              <a:rPr lang="nl-NL" dirty="0" smtClean="0"/>
              <a:t> reeds in 8 talen.</a:t>
            </a:r>
            <a:endParaRPr lang="nl-NL" dirty="0"/>
          </a:p>
        </p:txBody>
      </p:sp>
      <p:pic>
        <p:nvPicPr>
          <p:cNvPr id="4" name="Afbeelding 3" descr="Schermafbeelding 2019-02-17 om 5.25.34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103553"/>
            <a:ext cx="4698755" cy="474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56373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err="1" smtClean="0"/>
              <a:t>Cervicobrachialgie</a:t>
            </a:r>
            <a:r>
              <a:rPr lang="nl-NL" dirty="0" smtClean="0"/>
              <a:t>, </a:t>
            </a:r>
            <a:r>
              <a:rPr lang="nl-NL" dirty="0" err="1" smtClean="0"/>
              <a:t>cruralgie</a:t>
            </a:r>
            <a:r>
              <a:rPr lang="nl-NL" dirty="0" smtClean="0"/>
              <a:t> en ischialgie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67544" y="2204865"/>
            <a:ext cx="8229600" cy="3672408"/>
          </a:xfrm>
        </p:spPr>
        <p:txBody>
          <a:bodyPr/>
          <a:lstStyle/>
          <a:p>
            <a:r>
              <a:rPr lang="nl-NL" dirty="0" smtClean="0"/>
              <a:t>Onderzoek van de Schouder</a:t>
            </a:r>
          </a:p>
          <a:p>
            <a:r>
              <a:rPr lang="nl-NL" dirty="0" smtClean="0"/>
              <a:t>Onderzoek van de heup</a:t>
            </a:r>
          </a:p>
          <a:p>
            <a:r>
              <a:rPr lang="nl-NL" dirty="0" smtClean="0"/>
              <a:t>Onderzoek van de knie</a:t>
            </a:r>
          </a:p>
          <a:p>
            <a:r>
              <a:rPr lang="nl-NL" dirty="0" smtClean="0"/>
              <a:t>Arm, hand, voet.</a:t>
            </a:r>
          </a:p>
        </p:txBody>
      </p:sp>
    </p:spTree>
    <p:extLst>
      <p:ext uri="{BB962C8B-B14F-4D97-AF65-F5344CB8AC3E}">
        <p14:creationId xmlns:p14="http://schemas.microsoft.com/office/powerpoint/2010/main" xmlns="" val="60062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Noteer in uw contacten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051720" y="2564904"/>
            <a:ext cx="5256584" cy="11087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nl-BE" sz="7200" dirty="0" smtClean="0"/>
              <a:t>09/224.61.01</a:t>
            </a:r>
            <a:endParaRPr lang="nl-BE" sz="7200" dirty="0"/>
          </a:p>
        </p:txBody>
      </p:sp>
      <p:sp>
        <p:nvSpPr>
          <p:cNvPr id="4" name="Tekstvak 3"/>
          <p:cNvSpPr txBox="1"/>
          <p:nvPr/>
        </p:nvSpPr>
        <p:spPr>
          <a:xfrm>
            <a:off x="1907704" y="386104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dirty="0" smtClean="0"/>
              <a:t>Huisarts belt = consultatie binnen de week</a:t>
            </a:r>
            <a:endParaRPr lang="nl-BE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Anamnese schouder versus nek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Elevatie arm</a:t>
            </a:r>
          </a:p>
          <a:p>
            <a:r>
              <a:rPr lang="nl-NL" dirty="0" smtClean="0"/>
              <a:t>Plaats van de pijn.</a:t>
            </a:r>
          </a:p>
          <a:p>
            <a:r>
              <a:rPr lang="nl-NL" dirty="0" smtClean="0"/>
              <a:t>Er op liggen of contralaterale zijde?</a:t>
            </a:r>
          </a:p>
          <a:p>
            <a:r>
              <a:rPr lang="nl-NL" dirty="0" smtClean="0"/>
              <a:t>Specifiek </a:t>
            </a:r>
            <a:r>
              <a:rPr lang="nl-NL" dirty="0" err="1" smtClean="0"/>
              <a:t>dermatoom</a:t>
            </a:r>
            <a:r>
              <a:rPr lang="nl-NL" dirty="0" smtClean="0"/>
              <a:t>.</a:t>
            </a:r>
          </a:p>
          <a:p>
            <a:r>
              <a:rPr lang="nl-NL" dirty="0" smtClean="0"/>
              <a:t>Concordant !!</a:t>
            </a:r>
          </a:p>
          <a:p>
            <a:r>
              <a:rPr lang="nl-NL" dirty="0" smtClean="0"/>
              <a:t>Hans </a:t>
            </a:r>
            <a:r>
              <a:rPr lang="nl-NL" dirty="0" err="1" smtClean="0"/>
              <a:t>ivm</a:t>
            </a:r>
            <a:r>
              <a:rPr lang="nl-NL" dirty="0" smtClean="0"/>
              <a:t> schouderonderzoek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xmlns="" val="64852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dirty="0" smtClean="0"/>
              <a:t>Schouder versus nek</a:t>
            </a:r>
            <a:endParaRPr lang="nl-BE" dirty="0"/>
          </a:p>
        </p:txBody>
      </p:sp>
      <p:pic>
        <p:nvPicPr>
          <p:cNvPr id="11" name="Schermafbeelding 2019-02-16 om 11.15.57 PM.p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23528" y="1916833"/>
            <a:ext cx="3639825" cy="2376264"/>
          </a:xfrm>
        </p:spPr>
      </p:pic>
      <p:pic>
        <p:nvPicPr>
          <p:cNvPr id="12" name="Afbeelding 11" descr="images-2.jpe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92600" y="3280284"/>
            <a:ext cx="4239840" cy="146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2958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Unknown-2.jpe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692696"/>
            <a:ext cx="3011488" cy="4525963"/>
          </a:xfrm>
        </p:spPr>
      </p:pic>
    </p:spTree>
    <p:extLst>
      <p:ext uri="{BB962C8B-B14F-4D97-AF65-F5344CB8AC3E}">
        <p14:creationId xmlns:p14="http://schemas.microsoft.com/office/powerpoint/2010/main" xmlns="" val="223388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BE" dirty="0" smtClean="0"/>
              <a:t>Klinisch Onderzoek</a:t>
            </a:r>
            <a:br>
              <a:rPr lang="nl-BE" dirty="0" smtClean="0"/>
            </a:b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Anamnese</a:t>
            </a:r>
            <a:endParaRPr lang="nl-NL" dirty="0"/>
          </a:p>
          <a:p>
            <a:r>
              <a:rPr lang="nl-NL" dirty="0" smtClean="0"/>
              <a:t>Klinisch Onderzoek</a:t>
            </a:r>
          </a:p>
          <a:p>
            <a:pPr lvl="1"/>
            <a:r>
              <a:rPr lang="nl-NL" dirty="0" smtClean="0"/>
              <a:t>Inspectie, Palpatie, gevoel.</a:t>
            </a:r>
          </a:p>
          <a:p>
            <a:pPr lvl="1"/>
            <a:r>
              <a:rPr lang="nl-NL" dirty="0" smtClean="0"/>
              <a:t>Mobiliteit</a:t>
            </a:r>
          </a:p>
          <a:p>
            <a:pPr lvl="1"/>
            <a:r>
              <a:rPr lang="nl-NL" dirty="0" smtClean="0"/>
              <a:t>Kracht ( weerstand)</a:t>
            </a:r>
          </a:p>
          <a:p>
            <a:pPr lvl="1"/>
            <a:r>
              <a:rPr lang="nl-NL" dirty="0" smtClean="0"/>
              <a:t>Specifieke </a:t>
            </a:r>
            <a:r>
              <a:rPr lang="nl-NL" dirty="0"/>
              <a:t>testen</a:t>
            </a:r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lvl="1"/>
            <a:endParaRPr lang="nl-NL" dirty="0"/>
          </a:p>
          <a:p>
            <a:pPr lvl="1"/>
            <a:endParaRPr lang="nl-NL" dirty="0" smtClean="0"/>
          </a:p>
          <a:p>
            <a:pPr marL="0" indent="0">
              <a:buNone/>
            </a:pPr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xmlns="" val="386751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1179</TotalTime>
  <Words>629</Words>
  <Application>Microsoft Office PowerPoint</Application>
  <PresentationFormat>Diavoorstelling (4:3)</PresentationFormat>
  <Paragraphs>183</Paragraphs>
  <Slides>50</Slides>
  <Notes>0</Notes>
  <HiddenSlides>0</HiddenSlides>
  <MMClips>8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50</vt:i4>
      </vt:variant>
    </vt:vector>
  </HeadingPairs>
  <TitlesOfParts>
    <vt:vector size="51" baseType="lpstr">
      <vt:lpstr>Office-thema</vt:lpstr>
      <vt:lpstr>Cervicobrachialgie en Radiculopathie   Een praktische wandeling voor de huisarts door het tintelende bos.</vt:lpstr>
      <vt:lpstr>Cave Cervicobrachialgie en Radiculopathie   </vt:lpstr>
      <vt:lpstr>Doel van de avond : kliniek</vt:lpstr>
      <vt:lpstr>Dia 4</vt:lpstr>
      <vt:lpstr>Cervicobrachialgie, cruralgie en ischialgie</vt:lpstr>
      <vt:lpstr>Anamnese schouder versus nek</vt:lpstr>
      <vt:lpstr>Schouder versus nek</vt:lpstr>
      <vt:lpstr>Dia 8</vt:lpstr>
      <vt:lpstr>Klinisch Onderzoek </vt:lpstr>
      <vt:lpstr>Inspectie :Claude Bernard Horner</vt:lpstr>
      <vt:lpstr>“Spurlingtest”</vt:lpstr>
      <vt:lpstr>Radiculair conflict ?</vt:lpstr>
      <vt:lpstr>Cervicobrachialgie</vt:lpstr>
      <vt:lpstr>Cervicobrachialgie</vt:lpstr>
      <vt:lpstr>Cervicobrachialgie: Motoriek</vt:lpstr>
      <vt:lpstr>Cervicobrachialgie: Motoriek</vt:lpstr>
      <vt:lpstr>Cervicale Myelopathie</vt:lpstr>
      <vt:lpstr>krachtonderzoek</vt:lpstr>
      <vt:lpstr>Barré Liéou syndroom</vt:lpstr>
      <vt:lpstr>Entrapment syndromen</vt:lpstr>
      <vt:lpstr>Pronator Syndroom en N. Interosseus anterior syndroom</vt:lpstr>
      <vt:lpstr>Pronator syndroom ( N Medianus)</vt:lpstr>
      <vt:lpstr>N.Interosseus anterior syndroom </vt:lpstr>
      <vt:lpstr>N. Interosseus Posterior ( N. Radialis)</vt:lpstr>
      <vt:lpstr>Finkelstein’s test tenosynovitis stenosans de Quervain</vt:lpstr>
      <vt:lpstr>CTS : Phalen en Tinel test</vt:lpstr>
      <vt:lpstr>N. Ulnaris</vt:lpstr>
      <vt:lpstr>Froment Test</vt:lpstr>
      <vt:lpstr>Thoracic Outlet Syndroom bilateraal</vt:lpstr>
      <vt:lpstr>Ischialgie , cruralgie, radiculopathie</vt:lpstr>
      <vt:lpstr>Ischialgie , cruralgie, radiculopathie</vt:lpstr>
      <vt:lpstr>Ischialgie , cruralgie, radiculopathie ASIA score</vt:lpstr>
      <vt:lpstr>Motorisch</vt:lpstr>
      <vt:lpstr>motorisch</vt:lpstr>
      <vt:lpstr>Motorisch</vt:lpstr>
      <vt:lpstr>Lasègue, Bragard en Lehrmitte</vt:lpstr>
      <vt:lpstr>FNS</vt:lpstr>
      <vt:lpstr>Dia 38</vt:lpstr>
      <vt:lpstr>Meralgia Paresthetica. Cave Diabetes M.</vt:lpstr>
      <vt:lpstr>Morton neuroma</vt:lpstr>
      <vt:lpstr>Ook denken aan …</vt:lpstr>
      <vt:lpstr>Casus 1</vt:lpstr>
      <vt:lpstr>Klinisch onderzoek </vt:lpstr>
      <vt:lpstr>Dia 44</vt:lpstr>
      <vt:lpstr>Casus 2</vt:lpstr>
      <vt:lpstr>FNS +++</vt:lpstr>
      <vt:lpstr>FNS +++</vt:lpstr>
      <vt:lpstr>Dia 48</vt:lpstr>
      <vt:lpstr>Website : ORTHO.GENT</vt:lpstr>
      <vt:lpstr>Noteer in uw contacten</vt:lpstr>
    </vt:vector>
  </TitlesOfParts>
  <Company>AZ Sint-Lucas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asc004</dc:creator>
  <cp:lastModifiedBy>asc004</cp:lastModifiedBy>
  <cp:revision>55</cp:revision>
  <dcterms:created xsi:type="dcterms:W3CDTF">2019-01-25T10:10:14Z</dcterms:created>
  <dcterms:modified xsi:type="dcterms:W3CDTF">2019-03-02T10:33:45Z</dcterms:modified>
</cp:coreProperties>
</file>