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6"/>
  </p:notesMasterIdLst>
  <p:sldIdLst>
    <p:sldId id="256" r:id="rId2"/>
    <p:sldId id="259" r:id="rId3"/>
    <p:sldId id="277" r:id="rId4"/>
    <p:sldId id="286" r:id="rId5"/>
    <p:sldId id="285" r:id="rId6"/>
    <p:sldId id="262" r:id="rId7"/>
    <p:sldId id="278" r:id="rId8"/>
    <p:sldId id="279" r:id="rId9"/>
    <p:sldId id="280" r:id="rId10"/>
    <p:sldId id="281" r:id="rId11"/>
    <p:sldId id="282" r:id="rId12"/>
    <p:sldId id="284" r:id="rId13"/>
    <p:sldId id="283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BD9E0978-C5CF-CD49-9452-26F03BD541C3}">
          <p14:sldIdLst>
            <p14:sldId id="256"/>
            <p14:sldId id="259"/>
            <p14:sldId id="277"/>
            <p14:sldId id="286"/>
            <p14:sldId id="285"/>
            <p14:sldId id="262"/>
            <p14:sldId id="278"/>
            <p14:sldId id="279"/>
            <p14:sldId id="280"/>
            <p14:sldId id="281"/>
            <p14:sldId id="282"/>
            <p14:sldId id="284"/>
            <p14:sldId id="283"/>
            <p14:sldId id="28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1" autoAdjust="0"/>
  </p:normalViewPr>
  <p:slideViewPr>
    <p:cSldViewPr snapToGrid="0" snapToObjects="1">
      <p:cViewPr>
        <p:scale>
          <a:sx n="106" d="100"/>
          <a:sy n="106" d="100"/>
        </p:scale>
        <p:origin x="-117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8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7CE93-5103-5645-B98A-6E84C9CBB847}" type="datetimeFigureOut">
              <a:rPr lang="nl-NL" smtClean="0"/>
              <a:t>19/10/17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07E56-840F-9944-8B86-81DCF7A96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662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164FD-8FBF-4E18-9DAF-62792C570F49}" type="slidenum">
              <a:rPr lang="nl-BE" smtClean="0">
                <a:solidFill>
                  <a:prstClr val="black"/>
                </a:solidFill>
              </a:rPr>
              <a:pPr/>
              <a:t>3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9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164FD-8FBF-4E18-9DAF-62792C570F49}" type="slidenum">
              <a:rPr lang="nl-BE" smtClean="0">
                <a:solidFill>
                  <a:prstClr val="black"/>
                </a:solidFill>
              </a:rPr>
              <a:pPr/>
              <a:t>7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85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164FD-8FBF-4E18-9DAF-62792C570F49}" type="slidenum">
              <a:rPr lang="nl-BE" smtClean="0">
                <a:solidFill>
                  <a:prstClr val="black"/>
                </a:solidFill>
              </a:rPr>
              <a:pPr/>
              <a:t>8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759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164FD-8FBF-4E18-9DAF-62792C570F49}" type="slidenum">
              <a:rPr lang="nl-BE" smtClean="0">
                <a:solidFill>
                  <a:prstClr val="black"/>
                </a:solidFill>
              </a:rPr>
              <a:pPr/>
              <a:t>9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9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164FD-8FBF-4E18-9DAF-62792C570F49}" type="slidenum">
              <a:rPr lang="nl-BE" smtClean="0">
                <a:solidFill>
                  <a:prstClr val="black"/>
                </a:solidFill>
              </a:rPr>
              <a:pPr/>
              <a:t>10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82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164FD-8FBF-4E18-9DAF-62792C570F49}" type="slidenum">
              <a:rPr lang="nl-BE" smtClean="0">
                <a:solidFill>
                  <a:prstClr val="black"/>
                </a:solidFill>
              </a:rPr>
              <a:pPr/>
              <a:t>11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075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164FD-8FBF-4E18-9DAF-62792C570F49}" type="slidenum">
              <a:rPr lang="nl-BE" smtClean="0">
                <a:solidFill>
                  <a:prstClr val="black"/>
                </a:solidFill>
              </a:rPr>
              <a:pPr/>
              <a:t>13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546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Klik om de 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0" y="2995448"/>
            <a:ext cx="9144000" cy="120869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>
                <a:latin typeface="Verdana"/>
                <a:cs typeface="Verdana"/>
              </a:defRPr>
            </a:lvl1pPr>
          </a:lstStyle>
          <a:p>
            <a:r>
              <a:rPr lang="de-DE" dirty="0" smtClean="0"/>
              <a:t>[Titel]</a:t>
            </a:r>
            <a:endParaRPr lang="de-DE" dirty="0"/>
          </a:p>
        </p:txBody>
      </p:sp>
      <p:sp>
        <p:nvSpPr>
          <p:cNvPr id="19" name="Datumsplatzhalter 2"/>
          <p:cNvSpPr>
            <a:spLocks noGrp="1"/>
          </p:cNvSpPr>
          <p:nvPr>
            <p:ph type="dt" sz="half" idx="2"/>
          </p:nvPr>
        </p:nvSpPr>
        <p:spPr>
          <a:xfrm>
            <a:off x="3500638" y="6565668"/>
            <a:ext cx="2133600" cy="187367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F254824-42C3-4C4F-86EB-3EB6F037CC11}" type="datetime1">
              <a:rPr lang="de-AT" smtClean="0"/>
              <a:pPr/>
              <a:t>19/10/17</a:t>
            </a:fld>
            <a:endParaRPr lang="de-DE" dirty="0"/>
          </a:p>
        </p:txBody>
      </p:sp>
      <p:sp>
        <p:nvSpPr>
          <p:cNvPr id="20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553200" y="6565668"/>
            <a:ext cx="2133600" cy="18736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F94EF3A-F656-DD46-B2F4-73E21C88E2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00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500638" y="6565668"/>
            <a:ext cx="2133600" cy="187367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F254824-42C3-4C4F-86EB-3EB6F037CC11}" type="datetime1">
              <a:rPr lang="de-AT" smtClean="0"/>
              <a:pPr/>
              <a:t>19/10/17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565668"/>
            <a:ext cx="2133600" cy="18736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F94EF3A-F656-DD46-B2F4-73E21C88E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1589416" y="337258"/>
            <a:ext cx="7097384" cy="62431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="0" baseline="0">
                <a:solidFill>
                  <a:srgbClr val="02224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de-DE" dirty="0" smtClean="0"/>
              <a:t>Titel einfügen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1659535" y="899246"/>
            <a:ext cx="7517309" cy="0"/>
          </a:xfrm>
          <a:prstGeom prst="line">
            <a:avLst/>
          </a:prstGeom>
          <a:ln w="12700" cmpd="sng">
            <a:solidFill>
              <a:srgbClr val="01214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517390" y="1340045"/>
            <a:ext cx="8169409" cy="4741929"/>
          </a:xfrm>
          <a:prstGeom prst="rect">
            <a:avLst/>
          </a:prstGeom>
        </p:spPr>
        <p:txBody>
          <a:bodyPr vert="horz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 dirty="0"/>
          </a:p>
        </p:txBody>
      </p:sp>
      <p:cxnSp>
        <p:nvCxnSpPr>
          <p:cNvPr id="8" name="Gerade Verbindung 11"/>
          <p:cNvCxnSpPr/>
          <p:nvPr userDrawn="1"/>
        </p:nvCxnSpPr>
        <p:spPr>
          <a:xfrm>
            <a:off x="1659535" y="899246"/>
            <a:ext cx="7517309" cy="0"/>
          </a:xfrm>
          <a:prstGeom prst="line">
            <a:avLst/>
          </a:prstGeom>
          <a:ln w="12700" cmpd="sng">
            <a:solidFill>
              <a:srgbClr val="01214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09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enutzerdefinierte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500638" y="6565668"/>
            <a:ext cx="2133600" cy="187367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19/10/17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565668"/>
            <a:ext cx="2133600" cy="18736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7021451-1387-4CA6-816F-3879F97B5CBC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1589416" y="337258"/>
            <a:ext cx="7097384" cy="62431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="0" baseline="0">
                <a:solidFill>
                  <a:srgbClr val="02224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de-DE" dirty="0" smtClean="0"/>
              <a:t>Titel einfügen</a:t>
            </a:r>
            <a:endParaRPr lang="de-DE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517390" y="1340045"/>
            <a:ext cx="8169409" cy="4741929"/>
          </a:xfrm>
          <a:prstGeom prst="rect">
            <a:avLst/>
          </a:prstGeom>
        </p:spPr>
        <p:txBody>
          <a:bodyPr vert="horz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09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702B-EC48-4E1E-9262-E9F80F58507B}" type="datetimeFigureOut">
              <a:rPr lang="nl-BE" smtClean="0"/>
              <a:t>19/10/17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B62A-C4BC-4A8A-B7D9-C9D32E79F87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90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0" y="2995448"/>
            <a:ext cx="9144000" cy="120869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>
                <a:latin typeface="Verdana"/>
                <a:cs typeface="Verdana"/>
              </a:defRPr>
            </a:lvl1pPr>
          </a:lstStyle>
          <a:p>
            <a:r>
              <a:rPr lang="de-DE" dirty="0" smtClean="0"/>
              <a:t>[Titel]</a:t>
            </a:r>
            <a:endParaRPr lang="de-DE" dirty="0"/>
          </a:p>
        </p:txBody>
      </p:sp>
      <p:sp>
        <p:nvSpPr>
          <p:cNvPr id="19" name="Datumsplatzhalter 2"/>
          <p:cNvSpPr>
            <a:spLocks noGrp="1"/>
          </p:cNvSpPr>
          <p:nvPr>
            <p:ph type="dt" sz="half" idx="2"/>
          </p:nvPr>
        </p:nvSpPr>
        <p:spPr>
          <a:xfrm>
            <a:off x="3500638" y="6565668"/>
            <a:ext cx="2133600" cy="187367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F254824-42C3-4C4F-86EB-3EB6F037CC11}" type="datetime1">
              <a:rPr lang="de-AT" smtClean="0"/>
              <a:pPr/>
              <a:t>19/10/17</a:t>
            </a:fld>
            <a:endParaRPr lang="de-DE" dirty="0"/>
          </a:p>
        </p:txBody>
      </p:sp>
      <p:sp>
        <p:nvSpPr>
          <p:cNvPr id="20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553200" y="6565668"/>
            <a:ext cx="2133600" cy="18736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F94EF3A-F656-DD46-B2F4-73E21C88E2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00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50" r:id="rId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Spine</a:t>
            </a:r>
            <a:r>
              <a:rPr lang="nl-NL" dirty="0" smtClean="0"/>
              <a:t> Tango </a:t>
            </a:r>
            <a:r>
              <a:rPr lang="nl-NL" dirty="0" err="1" smtClean="0"/>
              <a:t>to</a:t>
            </a:r>
            <a:r>
              <a:rPr lang="nl-NL" dirty="0" smtClean="0"/>
              <a:t> a National </a:t>
            </a:r>
            <a:r>
              <a:rPr lang="nl-NL" dirty="0" err="1" smtClean="0"/>
              <a:t>Registry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Start up </a:t>
            </a:r>
            <a:r>
              <a:rPr lang="nl-NL" dirty="0" err="1" smtClean="0"/>
              <a:t>Experience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Belgium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957394" y="4522714"/>
            <a:ext cx="2404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Johan G Van Lerbeirghe</a:t>
            </a:r>
          </a:p>
        </p:txBody>
      </p:sp>
      <p:pic>
        <p:nvPicPr>
          <p:cNvPr id="8" name="droppedImage.png" descr="dropped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09421" y="0"/>
            <a:ext cx="1543001" cy="809516"/>
          </a:xfrm>
          <a:prstGeom prst="rect">
            <a:avLst/>
          </a:prstGeom>
          <a:ln w="3175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6277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900" y="44624"/>
            <a:ext cx="6172200" cy="1104902"/>
          </a:xfrm>
        </p:spPr>
        <p:txBody>
          <a:bodyPr/>
          <a:lstStyle/>
          <a:p>
            <a:r>
              <a:rPr lang="nl-BE" sz="2800" smtClean="0">
                <a:solidFill>
                  <a:srgbClr val="003399"/>
                </a:solidFill>
              </a:rPr>
              <a:t>The Belgian Pilot</a:t>
            </a:r>
            <a:endParaRPr lang="nl-BE" sz="2800" dirty="0">
              <a:solidFill>
                <a:srgbClr val="003399"/>
              </a:solidFill>
            </a:endParaRPr>
          </a:p>
        </p:txBody>
      </p:sp>
      <p:sp>
        <p:nvSpPr>
          <p:cNvPr id="14" name="Tijdelijke aanduiding voor inhoud 7"/>
          <p:cNvSpPr>
            <a:spLocks noGrp="1"/>
          </p:cNvSpPr>
          <p:nvPr>
            <p:ph idx="1"/>
          </p:nvPr>
        </p:nvSpPr>
        <p:spPr>
          <a:xfrm>
            <a:off x="628650" y="1265241"/>
            <a:ext cx="7886700" cy="491172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The timing of data registration is:</a:t>
            </a:r>
            <a:endParaRPr lang="nl-BE" sz="3200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Caregiver: at intervention</a:t>
            </a:r>
            <a:endParaRPr lang="nl-BE" sz="2800" dirty="0" smtClean="0"/>
          </a:p>
          <a:p>
            <a:pPr lvl="2">
              <a:buFont typeface="Arial"/>
              <a:buChar char="•"/>
            </a:pPr>
            <a:r>
              <a:rPr lang="en-US" dirty="0" smtClean="0"/>
              <a:t>Hospital discharge for surgery</a:t>
            </a:r>
            <a:endParaRPr lang="nl-BE" sz="2400" dirty="0" smtClean="0"/>
          </a:p>
          <a:p>
            <a:pPr lvl="2">
              <a:buFont typeface="Arial"/>
              <a:buChar char="•"/>
            </a:pPr>
            <a:r>
              <a:rPr lang="en-US" dirty="0" smtClean="0"/>
              <a:t>Start/end of therapy for conservative management</a:t>
            </a:r>
            <a:endParaRPr lang="nl-BE" sz="2400" dirty="0" smtClean="0"/>
          </a:p>
          <a:p>
            <a:pPr lvl="3">
              <a:buFont typeface="Arial"/>
              <a:buChar char="•"/>
            </a:pPr>
            <a:r>
              <a:rPr lang="en-US" dirty="0" smtClean="0"/>
              <a:t>Therapy is one specific treatment or set of multiple therapeutic interventions (excluding surgery)</a:t>
            </a:r>
            <a:endParaRPr lang="nl-BE" sz="2000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Patient:</a:t>
            </a:r>
          </a:p>
          <a:p>
            <a:pPr lvl="2">
              <a:buFont typeface="Arial"/>
              <a:buChar char="•"/>
            </a:pPr>
            <a:r>
              <a:rPr lang="en-US" dirty="0"/>
              <a:t>Pre-intervention (intervention = surgery or first actual </a:t>
            </a:r>
            <a:r>
              <a:rPr lang="en-US" dirty="0" smtClean="0"/>
              <a:t>conservative K60 </a:t>
            </a:r>
            <a:r>
              <a:rPr lang="en-US" dirty="0"/>
              <a:t>treatment)</a:t>
            </a:r>
            <a:endParaRPr lang="nl-BE" dirty="0"/>
          </a:p>
          <a:p>
            <a:pPr lvl="1">
              <a:buFont typeface="Arial"/>
              <a:buChar char="•"/>
            </a:pPr>
            <a:r>
              <a:rPr lang="en-US" dirty="0" smtClean="0"/>
              <a:t>Follow-up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3m, 6m, 1y, 2y </a:t>
            </a:r>
            <a:endParaRPr lang="nl-BE" sz="2400" dirty="0" smtClean="0"/>
          </a:p>
          <a:p>
            <a:pPr marL="0" indent="0">
              <a:buNone/>
            </a:pPr>
            <a:endParaRPr lang="nl-BE" sz="1600" dirty="0" smtClean="0"/>
          </a:p>
          <a:p>
            <a:pPr>
              <a:buFontTx/>
              <a:buChar char="-"/>
            </a:pPr>
            <a:endParaRPr lang="nl-BE" dirty="0" smtClean="0"/>
          </a:p>
          <a:p>
            <a:pPr marL="457200" lvl="1" indent="0">
              <a:buNone/>
            </a:pPr>
            <a:endParaRPr lang="nl-BE" sz="2000" dirty="0"/>
          </a:p>
        </p:txBody>
      </p:sp>
      <p:sp>
        <p:nvSpPr>
          <p:cNvPr id="9" name="AutoShape 8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190625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0" name="AutoShape 10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304925" y="79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2" name="AutoShape 12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419225" y="1603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3" name="AutoShape 6" descr="data:image/jpeg;base64,/9j/4AAQSkZJRgABAQAAAQABAAD/2wCEAAkGBhQSEBUSEBISEBAPFRcQFhUQFBQUEBcVFBAVFBgUFBYXGyYeGBsjGhIVHy8gIycpLCwsFR4xNzAqNSYrLCkBCQoKDgwOGg8PGiwkHyEpKik1KS8qKiwpLiosMCwqLC4sKTQsLCkpKSkuKS0pLCw2LyksLCksKSksLCwpLywsLP/AABEIAOIA3wMBIgACEQEDEQH/xAAbAAEAAgMBAQAAAAAAAAAAAAAABAUCAwYBB//EAEwQAAIBAgQCBwMIBQgIBwAAAAECAAMRBBIhMQVBBhMiUWFxgTKRoUJScoKSscHwFCNTorIHJDNDYsLR8RU0Y3ODk6OzFiVUZMPS4f/EABoBAQADAQEBAAAAAAAAAAAAAAACAwQBBQb/xAAwEQACAgECAwUHBAMAAAAAAAAAAQIDEQQxEiFBBRNhcYEikaGxwdHwFDJR4TNCYv/aAAwDAQACEQMRAD8A+4xEQBERAEREAREQBERAEREAREQBERAEREAREQBERAEREAREQBERAEREAREQBERAEREAREQBExLTU+JAnMnUsm+eZpX47iop02c7KL/4CMDiroCdyLn11keNE+7ZPzwXlHxriXV2PI6SNw/j2cMOajOPK9j+HvnO8RJUyaydKHE9vORw/H7VGS/sNYeRAYfAy8pY24nO8R10tFleeyEuKmYxM6rEQ4GSp5eRv0qejECS4kc4Gb7z0Gac8zUzpHBsieCezpwREQBERAEREAREQBETyAezBnnpMjYirYSLeCUVk0YzGWlOcaWaauJYqQ8E9zMs55PQrqSWSR0gotVwtVE9srdfEqQ1vW0hcF6WB6KEqbgBWsdQy6G49JOx/FEo5esNi+w5mU2KqU2YtSAAbViBa57z4yltmiMEy06RYoVcKXQ3yML94vp+Mquhz5q7DcGk/wB6zyu1sJiCdsqgfSzT3+Tqib1Kh2SmR9o3/u/GSTy0RaUYyRXV6xXHVByy0z+4B+E7TAVLqJwWIfNxCoRtkpj90Gd1w4dgSLfI7NcieHnvWTXPDI5ZTgVK9pG/0haMQ0qMVUk1Jk1BM6TC8TBlnRq3nz+jjSDOm4Tj7zTCzO5mtpxzR0SmZTVSe82zQY2IiIOCIiAIiIAiJ5AEREHTBzKvH1tJYV30lDxCrKLGaaY5ZT457mY8OOs04p9Znw9u1Mh6KXIrv5SKidXhf2wqNlt8zS9/XL8Zr4TRLdlRck2E39JujlXEYinUQK6KgTKWswOYm4vve/wnT9G+Efo9O72NVu7UKO6/OdxxMjx8EfE5fj1F6rpg8OpYKc1QjYt4nkBOgp4RcJhuoU3q1NWO1tNSe4W+6TOIcX6s5UC5jqdgB4mcBxjjbVy9Kg10c2qVju/etP8As+PPy368LYhFOWM7DgxFbE1qq6oz5VPeqDKD7gJ3+FSyic10a4YEUADQTqVkGSmZTBjMiZorVJErRFxVSU+KqSbi60qqz3ki+KME3l5wx7Spw9O5k+upyCmn9JXIpL9bc+gvOoS2Os4DWL0zU5Oxy/RU2B+BlpNGDwwpoqL7KKFHkBab56KWEeNJ5eREROkRERAEREA8MREATFjMprczjOoi4p9Jz+PaXWKaUWNMyWM9ClFHin1jA1u1NeLOsxw28pNnQ67g+Lp1qZZTcoxQgizAi2hB8CD6yTXxYUE9wvOWrcOqAmrhyMzAZ6bEqr22YMPZYd+x5yFisbi6n6tcPUDczVZeqHjdfakuIo7vLy2V/SLiDVW6lSbv26hG+W+iev3DxkrgnAjppZRJ/Bui+S7VW6yq5zM3j3DwnQpTCiw0nC3ONjHDYcKLCSA015p4zzjIYyZu8r8VXkio8r8UsJHFjJAxFa8jotzN7UdZIw+FjBZxI2YPDy36NYTrKzVz7FK9Gn3FvluP4ffK7EI3ZpU/6WuerXwHynPgBrOzwGDWlTWmgsqAKP8AE+JOvrL6YZeTLqbMRwupvE9iJrPOEREAREQBETyAIieQdBmmqZuMj1jISJx3K7FPKXGvLPFvKXFve99hoe8m18o9N+77sNs1Hmz0qkU2KbWSMBR58hb4m0xdAxse8i/LcG48pnTqHqqgtbLkN++1ZdR4TItSm0kjQ1hFsuORSFuL5c3ptJPDsSKy511W+X1AB/ET57jcQ2fF1Lm1JFoDuuw1+Jn0HoVw7q8DRB9pk6w+dQl/uYD0l2tk6YZhu3j89xj7wkqt2I+aBf1/ynHcU6TMca2Hp7U2yE/QXtfG4nbqQiPVbYFqh+ig/wDqk+RcCbMMXin1ZKbN/wASq9/v++Z9BKy2cnZssL7nHN4eDreDY2pWVqlyQWLKBzRHAsPEhXP1pZVsepJ/W018HORvUNa0j9HsIVoZVUWpKqMzMEQHJe19STrfQcxMqlJzrZrX3psKi8hsLN+7PSthTNpOfC/gVd7bBvhhlGxMVcFVdKjn2RTYNY30ZraADc3+N5MeleQ8ECbENdTsRtfb71I9ZZAfn89xmqjSqpc3nJjt1crHtgirhdfP8/dJFLD2m+mnP8+P32kfiOJ6ui781Ukeew+JEr1OFiKNOj4pZkyT0Xw3WVauIOqqTh6Xkp7bDzbT0M6eQOA4HqcNSp81QZvpHtN8SZPk4R4Y4KrZcUmxERJlYiIgCIiAJ5EQdPJ7EQDwyNidpJMiYoyEticNynxGplNjsMTSQpcsr1Kbhd75mPpcFT6iXWIcKCx2Gs53jPD6nW5mqCncKGp0sTUotbuqEU2W+o1Fjra9gJ51sIz5SaXize5uCTis+CMTgKh/q2AI8L6WI09JqJ7FQEEF2RLHT+tBNh5C8xxPA0K5kwTX3zpWV6l+8VDVD3kDDUayVL1jiMgByfpBzDN4Ec8ubc7XhdnwTUo2xe3Lr6c3kojr5ylwSqks9enryRVmnnw4Qe1jsaR9XPlHxAn2NVCppoFGnkBp90+U9H8PfFcPQ7LTfEnz6ssD9oT6liHtTPu9+n4yrWTXeKL6LPv5fc49jn+nGK6rh1XvamKX/MZUPwYz51wUfzUU+eKxCA/RptmP8B987L+VetbBqvz6yD0FOo34CcvgMGVbBKf2L1/tCw/ik+zVmty/lv7fQn0XmdOWIoW2C1WJ+uikH7LiaKdQ30OpJt8O7y+AknGYtAwyVKeYgKwJVka1gAy3GoudQQfPaYBVa5ZMl9S1Ml1Fh8pSAwFjyvKtVo7VOU0srwLaNVW0ovkyXScBrnRauVgfkZyoRlJ2UkopF9ye+WX4/n4i8pKTdWbOQ1NhaynN1gIACqPlXGkt8IjBFVzdlUBueoAvrz5m89Ds292QcH/r1MOvpUJcS6kk8h+fzvIOPp9ZUoUeVWqC30KYzt9wk6a+D08+PZtxh6IH16rX/hWdsfHaaal3dGfDJ1URE1GEREQBERAETwmcxT6e0gB1iFc6LVXqmWr2XQsFbbLU0tkF9WWxN4B1E8nMf+P6N9VfIwBVlsxYkm4AHcBe9/AXm9emtHIahDhBU6oHskkdQlbPbNcdmoOzq2lrX0gHQT2cxW6f4ddxU0GZtENgL3Isxz2sNFv7Qm4dN6OnZqBTzIAOiozaE62DjbU8g0Av2kLETOnj1aitY3RGQVe3YEKVzdqxIGnjKur0iwx2xOH9atMH4mVzLa9yLxM+wORqrf0DMP3lWc7WbMxJPavc33tca/FZd8Qx9NlGWrTaz0z2XU/1ya6HuvKmvgGZz2GtfcA23GvnPD1f7z1qmsEUMRtz0037tB4EGblqA0wHNg1RAvO5ysVB8yB75hUpnUFqaki1mdA1xrqL7Xvp4yq6QIy4aspGXKBVU35o+YG/fylFfsTi5fyi6KU8pGeF4qlN8BXbsiktTh9X+z7SqT3C+vlO7xWMugH9pL/bUT5DiMb+kU1dtq9qFUaW61V7FQDlfKAf8p13AOKmphKZY3YBUa++anUCG/2b+sv7Sg8xsj5PyK5aXhePVeRI/lWXNg6ZHyay/GlVH4SuFG+MSmdVpYehQNu6pVUEfZBln0/7WCHhXpfHMPxlfgjnxld1Fyr0LDmerTOQL8zrLuzXKWk5b8/qY5YjJZ6f0X2O4yxYhAOrF1CZQEyjSxFttDI6gL2kNqbHLb9mxNgQfmEiwHI25HTU9NS5K1aerZstQ5HAO91exv8AnaZYVe1ZXpVbghlV1bs66ZeY11maq+ymzjXqjRZTXbDhPKFbJVy9WoY7lVAJ9QOevqJe0NvK35915V4VAXK3vksVJ3yNfKCeZUqwv3AcyZcUxofz+dbz6iFsLK1ZHZ8z56VUo2cEt9jKbOiCX/SKnN65T0pqFH3maxJHQofzQN8+pVb31WH4Tz6uc8nsX8q8IvoiJrPPEREAREQBORXjOIFMtUwK/q0NR73S7GyOBdSLkEuTcjL2dSDOuiAclhukFZxmGE62i9hTyK1msTZgStgpKqRmAtfeYU+J4knO+BDCmWqqQrKwYtl7ClblrNck2NlNt52E8gHKPxWutAVjhFW2bOhXLlRUVtWI0XMah2//AFhekFerl6vBKUORlds4p2I9pex9G2xtfunVz2AcrU4/jCjZMFlZV0DFzrdFAACgN7efQ7KRoZcVWJUZuYBIN+7uMnvIeJlc9i2vc4/jfB1QVKlOlTdWBapSKIcxtq9PMLCppqNm8DqanEcHwoGZBhhnFyowiFQb2KG7Kcw2K6EEHQbDq+KNamx7hmPkCCfgDOS4zhWWs9SmRnJuynRKgANiTbR9AA21iA2lsvnXamdfsxeDb+mhN5kjI8Go5LK1Knpqq08Sg537K4gAbSpxXR4EMi1SRqMinEql7Hk9ZlG3dLCliBUUspIte6sLMhUr2XG+axGnhcXuJswSfrADrY2uPZG66951UTNLX3y5SfwX2LqdHRB5S+L+5874ahGHqAMxyvTIBsRe+nK97jvnbdGV/UVR8ytVH8LfjKfhvBSEWn8utiWVh3DD6m/73unRdAcPnw2Ifk9aoR/ylP4iXa7lRl+HzRsnao8K/wCSx6bL/wCXOfmvSb/rKPxkDgrZa9VrE3NMgDck0soAv3m0uemtK/DK3gtNvdWpmUfDms7N83qah8lJY/BTIdkya07a6Nnl24lLD65+hf43DWNnq01IvdQj1QLDYtmXXVeU8NEEWZ6L2OgvUQggXGXQlCO8GRsZRbrG7LNqToNCG7vvmH6I4AJ/VLfKWqMF001BbmbeP4yEtfe88+T8EWLR0rHIscFTW5FmWoLEh2zNYXykHYrqdR3nncSyXa/efw1lHSzWFyLg3pupDAHzG6nmOfhpa4weIz0w1ipO4PJgWVh6EEek9LS6qNtThhJpbLYx26d13RlnKbNokroV/qVPzqf955FEk9Cv9STwaoP+s87R+40an9nqXsRE1nniIiAIiIAiIgCIiAIiIBg8hYraT2EhYpZCWxbW+ZU10uCDsQRrtqLTksRjqPZFTEUkqIopsrG9UOFCsMoF73G/P7+wqzn8RUy5m1P6x1sCQAM/PKQSTfNqdm2nl3qrezPoehmzl3ePUp6+FYt1uHoV2qC2rqtGk6gnsv1hDndrMFut+Yup34JxVJH6PXpPTIU3eixU5dMwD3sQAQRcEaiSBXtrlUHfshl3tpdTfc85FxrZyGQ5KijRi1QkrfVGBftITy5HUEHWVq3SOOHB+efz5EO71SeVNe78+Z6BlxFK65GavVUAkXtWwQsdLj2lfnzMlfya4e2BYHc1qgPolNfwlHxPiQD0qjp1Ro4mg9Rb3sjUrZw3ylJzjN4WNiCJf9E660mxOGvrTrtXQ39qlWtlYd9itj5iO0FxaT2Ftj3LB3E2/a/Nyy6Rpm4ZXH/tmP2aeb8JzHA8QFq3O3VUW7/2g9Z1Vds+DqpuTRq0/UU3WcbganYoOu7YVX05mjUU+/tSHY8nGuaXST+RVOOXh9TosTw91NlpsgtogxGRvLqw4UctLiYUqZvmWnZl0OcE1BzIJa5GnjY3BmPEnLVGYEnPdgQLjVdx3m1rTYOKAizrmK3AOdkNrEhSVPa9drn1up7QUZ5cVjyWTtuico4UnnzeAlJbklSrHQlCyEnbXKRfYanvltgABTsosBqPXW+u5uTrKtcbT27dMnmrmoNh8mpf4EbXk3h9ftZGIJIJVlBCst7bE9kgkXH9oenoVami5tRWJPw39THKi6nDk8pE0Tf0Lb9Q6fs69VP38396R570YqZcTiaXz8mIX6y5W+KiV1cpG+9ZrydNERNh5oiIgCIiAIiIAiIgCIiAeGRMVJZkTFSE9iyvcqau8qscgDnuqIzH6VLLZh4lXt9US2qyt4qpyZ1tnTQZgShz2Qq1tbG4Nx3DfY+dbW7FwrdnpqSguJ7IoDsNjl7IA77Dl3aRWokC+VtCSSFOpvmveZVcVUUhXXD4W+9Z66VFAF9adJsrM2thfQX5yDjaSVCepr4vFVP9nVqW91PKiDztK6+zLH/kaj65/ozy7SgscEXL4FL0vxShaDEXAL0zbco2UkfujQ6fAiJheKGkyurFkoWq0yfbOHc5KlI99tPcJ5xnoxiGGZmzMtyEes1SpbuG638jykHg65kpAjerUofVqU7ke+xl0IRjHu1JSPUql3sG5Q4eqzvywfV+G4nMSoN1qDMDy17Jt53U+s43o5iP1WG11TraX97/AOOXXQpy1DDsd1V6fn1bZR/2xKTAYbq3rJ/6bGFfq1GNMH96Z+zkoTnD+MfN/YxalLKa/PzJ1XEAKWtN2pA65Q4CnY9lXuBvymn9IfmzH/eJTdd9DooPMc+cmUceVpswALFlpm4B7C0lOX7TkzXQdNQLUmB27Rom+hBQexe+hW219RvpnqNMrHCda33Mao1HBxRm/Ih576kUe/2XS2/IMb7S1wFPXMWzNbKtlyoozA6C53IXUk+k0XUk5npgj5lJiNwdSXHMjl3yVQqG1smbuNLVTyscxGQ279NN5ZTLQxnmHJ+OfqV2x1bjifNehPv8df8AEe+Rut6rF0KuyuThn8qmqX+sIo4oE5CCj7gNbtW3KkEhhbexuOdp5xLDdbRZRoxF17wym4+IlluMqyDymX6eTlF1z3XyOxiQeC8R6/D06vN17Q7mGjD3gydNCeTG1h4YiInTgiIgCIiAIiIAiIgAyLiRJU01lkZbE4PmU1cayLXohlKnZhb/AAPodZOxKyKZifJnpRxJYZzdFVpIhRFBZQXdlDVS+z5nIuTcN5W0mNfHuwtmYg30v46WA02Bk3iNKxcDYZawHdmZlcDztm8yZWWuD8ksLe/c++3vnj2uXE1J5NFcYxXsoj0KQNRfEi9973PLzG/jKbB8OCYzCUjY9bUr1jbbMWqIFHl1dvMzonTW40I27hfTQfnWVfSZjSajiVGlOsK2g1VjY1E8msGH1pp0U4qeH1LbLJcDSOh6IYM08NhSwtmzk/8AEeow+FvfKnpBg8mPxFPYY3DrVU/7Sn2PfdL+s6nAvmoOBqaDkr4qCKtP9x1X0Mpv5Q6VqdDFrr+j1AG/3dUAH4qo+tKaLe61rhLq2vr8UebJuaNXDqhqUw6KWSoFZlUgOpK2zLewPzSN+yLXm84Ze+qttP6Jyb991vIfRqvkqPT+TfMPoVbsLfWDj3S5rICM7B1psLioR2CCAQ2hJUbHtAT2LNFROXHKWG/cUvVWw5RWUQWop8+oPOjVAGlr3y6cj5zKnQa10Idb3Bpm4Out/HwPcJtqYNW1WquuoswO/ke8Ca6/CjvlBY631DHmBmGp5iQn2TFr2J+85HtKSftxPFzBCjgFiOwl+3mA7LLzWx1LcpeUToLm5sAT3kDU/CV2BwGQaALfe257iTudDz7pPory79fX/OaKND3MJRby37imzWcdiklhIz6PYsUa9WgxCpU/nFO+3aIV1H1rG3jOhbHLmCghizFNCNCEZtfsmcZx+mwRayC74cmr5oFs6+unulxgMI1Zc9GpkQM5Rgutm0GUH+zYXPcZ2qXLD6F+ois8S6l1RxgNMO2mYmwGpIzHLYcyRab6bEi5GU917+/xmnC4FUAFyxUBQW1IAFrDkNvWSJcZRERAEREAREQBERAEwqCZzwwEVmKSV7iW+JSVdVZjsXM9CmXIq+JIRd8rMuTKwSxfRsylQd9cwtvqO6VFIMx/U4eox5tiT1FMfxO3oPWdHiaJZGA3INvOc6tGowBqVXphwGVKGUWVti9RlJJ12WwHjKlXpknZdvnYhfPUOahVtjc8xVGuoucRTp2+TRooaY+tUuT56eQlK9Zq16dSr1qOrKGCItNWI0N0FidLamXaYJAbsHqnl+kOagG+oT2b+zyvryllh67HsscyN2SumUg8rd1jJy1unSxXSvPCX0yZ4aPUcalO177Zbz9Cq6CcQOZUf+sp9Ub/ALTDk6eeQv8AYE6LGcNFfC1cMeYakL8vlU29DkPpOZocOajWqBbkpUGIp+JRsjr9ZQL/AEzO4VO2HXVaqgX9LqfUE/CeT2hS+8jdDrh+q/ovTw2j5nwOqero1Do9JjhKgO41vTJ8mUL9YzqOsbJZWINIDLbc0iez6rqvoDzmnH9HimKrBdKeLXrRblUBuT9oFvUS6wXDyyKfZZdQd7XGqkcxyI8BzAM9iyv9TSsb7o5G3u5Z6ff7FG+Jv7SId75kUnbQai/525zdhnHyf1TAj2B+rJ3Iane1vEWPjLv/AEKDug15ofC3st/jPR0fHInlod9POedHS3VvK5GmV9U1hkFKjHY038O3T5kc83iPSSaYbmh+qVbz2N/hJ9HgtvTb8+smUeHAT0q5ahbswzhT0RAOEzocuuYc9t7H8ZP4Rg+pp9Xuqk5Sd7E3+8n3yWlICZzSo88kHN8PCIiJIgIiIAiIgCIiAIiIAiIgGmrTvIj4S8sLRaQcUyyM3ErxgpEqcEFgLaLcD6Jvb3A29JeWi0hKmMtyXfSKJeCDu/N77/Cbk4OAb2Gm3hLe0Tioguhx2yKypwkFs1tQSffuJLpYUBQvIbe/SSIljgmsMryzRVwoa1xquomSYcCbYkkklhHDHJPbT2J0C0REAREQBERAEREAREQBERAEREAREQBERAEREAREQBERAEREAREQBERAEREAREQBERAP/9k="/>
          <p:cNvSpPr>
            <a:spLocks noChangeAspect="1" noChangeArrowheads="1"/>
          </p:cNvSpPr>
          <p:nvPr/>
        </p:nvSpPr>
        <p:spPr bwMode="auto">
          <a:xfrm>
            <a:off x="1533525" y="3127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900" y="44624"/>
            <a:ext cx="6172200" cy="1104902"/>
          </a:xfrm>
        </p:spPr>
        <p:txBody>
          <a:bodyPr/>
          <a:lstStyle/>
          <a:p>
            <a:r>
              <a:rPr lang="nl-BE" sz="2800" smtClean="0">
                <a:solidFill>
                  <a:srgbClr val="003399"/>
                </a:solidFill>
              </a:rPr>
              <a:t> The Belgian Pilot</a:t>
            </a:r>
            <a:endParaRPr lang="nl-BE" sz="2800" dirty="0">
              <a:solidFill>
                <a:srgbClr val="003399"/>
              </a:solidFill>
            </a:endParaRPr>
          </a:p>
        </p:txBody>
      </p:sp>
      <p:sp>
        <p:nvSpPr>
          <p:cNvPr id="14" name="Tijdelijke aanduiding voor inhoud 7"/>
          <p:cNvSpPr>
            <a:spLocks noGrp="1"/>
          </p:cNvSpPr>
          <p:nvPr>
            <p:ph idx="1"/>
          </p:nvPr>
        </p:nvSpPr>
        <p:spPr>
          <a:xfrm>
            <a:off x="628650" y="1265241"/>
            <a:ext cx="7886700" cy="491172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nl-BE" smtClean="0"/>
              <a:t>Data manager task</a:t>
            </a:r>
          </a:p>
          <a:p>
            <a:pPr lvl="1">
              <a:buFont typeface="Arial"/>
              <a:buChar char="•"/>
            </a:pPr>
            <a:r>
              <a:rPr lang="en-US" sz="2000" smtClean="0"/>
              <a:t>actively remind late/non-repliers in the patient population</a:t>
            </a:r>
          </a:p>
          <a:p>
            <a:pPr lvl="1">
              <a:buFont typeface="Arial"/>
              <a:buChar char="•"/>
            </a:pPr>
            <a:r>
              <a:rPr lang="en-US" sz="2000" smtClean="0"/>
              <a:t>ensure swift data entries by the hospitals (in close collaboration with the hospital secretarial offices)</a:t>
            </a:r>
          </a:p>
          <a:p>
            <a:pPr lvl="1">
              <a:buFont typeface="Arial"/>
              <a:buChar char="•"/>
            </a:pPr>
            <a:r>
              <a:rPr lang="en-US" sz="2000" smtClean="0"/>
              <a:t>explore different strategies that are aimed at enhancing response rates (paper alerts, telephone alerts, electronic alerts, patient contracts, …) </a:t>
            </a:r>
          </a:p>
          <a:p>
            <a:pPr lvl="1">
              <a:buFont typeface="Arial"/>
              <a:buChar char="•"/>
            </a:pPr>
            <a:r>
              <a:rPr lang="en-US" sz="2000" smtClean="0"/>
              <a:t>Trigger is Day zero operation or K60 conservative treatment</a:t>
            </a:r>
          </a:p>
          <a:p>
            <a:pPr lvl="1">
              <a:buFont typeface="Arial"/>
              <a:buChar char="•"/>
            </a:pPr>
            <a:r>
              <a:rPr lang="en-US" sz="2000" smtClean="0"/>
              <a:t>Preop, 3m,6m,1y,2y</a:t>
            </a:r>
          </a:p>
          <a:p>
            <a:pPr marL="0" indent="0">
              <a:buNone/>
            </a:pPr>
            <a:endParaRPr lang="en-US" smtClean="0"/>
          </a:p>
          <a:p>
            <a:pPr>
              <a:buFont typeface="Arial"/>
              <a:buChar char="•"/>
            </a:pPr>
            <a:r>
              <a:rPr lang="en-US" smtClean="0"/>
              <a:t>Final report at 3y</a:t>
            </a:r>
            <a:endParaRPr lang="nl-BE" smtClean="0"/>
          </a:p>
          <a:p>
            <a:pPr marL="0" indent="0">
              <a:buNone/>
            </a:pPr>
            <a:endParaRPr lang="nl-BE" sz="1600" smtClean="0"/>
          </a:p>
          <a:p>
            <a:pPr>
              <a:buFontTx/>
              <a:buChar char="-"/>
            </a:pPr>
            <a:endParaRPr lang="nl-BE" smtClean="0"/>
          </a:p>
          <a:p>
            <a:pPr marL="457200" lvl="1" indent="0">
              <a:buNone/>
            </a:pPr>
            <a:endParaRPr lang="nl-BE" sz="2000" dirty="0"/>
          </a:p>
        </p:txBody>
      </p:sp>
      <p:sp>
        <p:nvSpPr>
          <p:cNvPr id="9" name="AutoShape 8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190625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0" name="AutoShape 10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304925" y="79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2" name="AutoShape 12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419225" y="1603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3" name="AutoShape 6" descr="data:image/jpeg;base64,/9j/4AAQSkZJRgABAQAAAQABAAD/2wCEAAkGBhQSEBUSEBISEBAPFRcQFhUQFBQUEBcVFBAVFBgUFBYXGyYeGBsjGhIVHy8gIycpLCwsFR4xNzAqNSYrLCkBCQoKDgwOGg8PGiwkHyEpKik1KS8qKiwpLiosMCwqLC4sKTQsLCkpKSkuKS0pLCw2LyksLCksKSksLCwpLywsLP/AABEIAOIA3wMBIgACEQEDEQH/xAAbAAEAAgMBAQAAAAAAAAAAAAAABAUCAwYBB//EAEwQAAIBAgQCBwMIBQgIBwAAAAECAAMRBBIhMQVBBhMiUWFxgTKRoUJScoKSscHwFCNTorIHJDNDYsLR8RU0Y3ODk6OzFiVUZMPS4f/EABoBAQADAQEBAAAAAAAAAAAAAAACAwQBBQb/xAAwEQACAgECAwUHBAMAAAAAAAAAAQIDEQQxEiFBBRNhcYEikaGxwdHwFDJR4TNCYv/aAAwDAQACEQMRAD8A+4xEQBERAEREAREQBERAEREAREQBERAEREAREQBERAEREAREQBERAEREAREQBERAEREAREQBExLTU+JAnMnUsm+eZpX47iop02c7KL/4CMDiroCdyLn11keNE+7ZPzwXlHxriXV2PI6SNw/j2cMOajOPK9j+HvnO8RJUyaydKHE9vORw/H7VGS/sNYeRAYfAy8pY24nO8R10tFleeyEuKmYxM6rEQ4GSp5eRv0qejECS4kc4Gb7z0Gac8zUzpHBsieCezpwREQBERAEREAREQBETyAezBnnpMjYirYSLeCUVk0YzGWlOcaWaauJYqQ8E9zMs55PQrqSWSR0gotVwtVE9srdfEqQ1vW0hcF6WB6KEqbgBWsdQy6G49JOx/FEo5esNi+w5mU2KqU2YtSAAbViBa57z4yltmiMEy06RYoVcKXQ3yML94vp+Mquhz5q7DcGk/wB6zyu1sJiCdsqgfSzT3+Tqib1Kh2SmR9o3/u/GSTy0RaUYyRXV6xXHVByy0z+4B+E7TAVLqJwWIfNxCoRtkpj90Gd1w4dgSLfI7NcieHnvWTXPDI5ZTgVK9pG/0haMQ0qMVUk1Jk1BM6TC8TBlnRq3nz+jjSDOm4Tj7zTCzO5mtpxzR0SmZTVSe82zQY2IiIOCIiAIiIAiJ5AEREHTBzKvH1tJYV30lDxCrKLGaaY5ZT457mY8OOs04p9Znw9u1Mh6KXIrv5SKidXhf2wqNlt8zS9/XL8Zr4TRLdlRck2E39JujlXEYinUQK6KgTKWswOYm4vve/wnT9G+Efo9O72NVu7UKO6/OdxxMjx8EfE5fj1F6rpg8OpYKc1QjYt4nkBOgp4RcJhuoU3q1NWO1tNSe4W+6TOIcX6s5UC5jqdgB4mcBxjjbVy9Kg10c2qVju/etP8As+PPy368LYhFOWM7DgxFbE1qq6oz5VPeqDKD7gJ3+FSyic10a4YEUADQTqVkGSmZTBjMiZorVJErRFxVSU+KqSbi60qqz3ki+KME3l5wx7Spw9O5k+upyCmn9JXIpL9bc+gvOoS2Os4DWL0zU5Oxy/RU2B+BlpNGDwwpoqL7KKFHkBab56KWEeNJ5eREROkRERAEREA8MREATFjMprczjOoi4p9Jz+PaXWKaUWNMyWM9ClFHin1jA1u1NeLOsxw28pNnQ67g+Lp1qZZTcoxQgizAi2hB8CD6yTXxYUE9wvOWrcOqAmrhyMzAZ6bEqr22YMPZYd+x5yFisbi6n6tcPUDczVZeqHjdfakuIo7vLy2V/SLiDVW6lSbv26hG+W+iev3DxkrgnAjppZRJ/Bui+S7VW6yq5zM3j3DwnQpTCiw0nC3ONjHDYcKLCSA015p4zzjIYyZu8r8VXkio8r8UsJHFjJAxFa8jotzN7UdZIw+FjBZxI2YPDy36NYTrKzVz7FK9Gn3FvluP4ffK7EI3ZpU/6WuerXwHynPgBrOzwGDWlTWmgsqAKP8AE+JOvrL6YZeTLqbMRwupvE9iJrPOEREAREQBETyAIieQdBmmqZuMj1jISJx3K7FPKXGvLPFvKXFve99hoe8m18o9N+77sNs1Hmz0qkU2KbWSMBR58hb4m0xdAxse8i/LcG48pnTqHqqgtbLkN++1ZdR4TItSm0kjQ1hFsuORSFuL5c3ptJPDsSKy511W+X1AB/ET57jcQ2fF1Lm1JFoDuuw1+Jn0HoVw7q8DRB9pk6w+dQl/uYD0l2tk6YZhu3j89xj7wkqt2I+aBf1/ynHcU6TMca2Hp7U2yE/QXtfG4nbqQiPVbYFqh+ig/wDqk+RcCbMMXin1ZKbN/wASq9/v++Z9BKy2cnZssL7nHN4eDreDY2pWVqlyQWLKBzRHAsPEhXP1pZVsepJ/W018HORvUNa0j9HsIVoZVUWpKqMzMEQHJe19STrfQcxMqlJzrZrX3psKi8hsLN+7PSthTNpOfC/gVd7bBvhhlGxMVcFVdKjn2RTYNY30ZraADc3+N5MeleQ8ECbENdTsRtfb71I9ZZAfn89xmqjSqpc3nJjt1crHtgirhdfP8/dJFLD2m+mnP8+P32kfiOJ6ui781Ukeew+JEr1OFiKNOj4pZkyT0Xw3WVauIOqqTh6Xkp7bDzbT0M6eQOA4HqcNSp81QZvpHtN8SZPk4R4Y4KrZcUmxERJlYiIgCIiAJ5EQdPJ7EQDwyNidpJMiYoyEticNynxGplNjsMTSQpcsr1Kbhd75mPpcFT6iXWIcKCx2Gs53jPD6nW5mqCncKGp0sTUotbuqEU2W+o1Fjra9gJ51sIz5SaXize5uCTis+CMTgKh/q2AI8L6WI09JqJ7FQEEF2RLHT+tBNh5C8xxPA0K5kwTX3zpWV6l+8VDVD3kDDUayVL1jiMgByfpBzDN4Ec8ubc7XhdnwTUo2xe3Lr6c3kojr5ylwSqks9enryRVmnnw4Qe1jsaR9XPlHxAn2NVCppoFGnkBp90+U9H8PfFcPQ7LTfEnz6ssD9oT6liHtTPu9+n4yrWTXeKL6LPv5fc49jn+nGK6rh1XvamKX/MZUPwYz51wUfzUU+eKxCA/RptmP8B987L+VetbBqvz6yD0FOo34CcvgMGVbBKf2L1/tCw/ik+zVmty/lv7fQn0XmdOWIoW2C1WJ+uikH7LiaKdQ30OpJt8O7y+AknGYtAwyVKeYgKwJVka1gAy3GoudQQfPaYBVa5ZMl9S1Ml1Fh8pSAwFjyvKtVo7VOU0srwLaNVW0ovkyXScBrnRauVgfkZyoRlJ2UkopF9ye+WX4/n4i8pKTdWbOQ1NhaynN1gIACqPlXGkt8IjBFVzdlUBueoAvrz5m89Ds292QcH/r1MOvpUJcS6kk8h+fzvIOPp9ZUoUeVWqC30KYzt9wk6a+D08+PZtxh6IH16rX/hWdsfHaaal3dGfDJ1URE1GEREQBERAETwmcxT6e0gB1iFc6LVXqmWr2XQsFbbLU0tkF9WWxN4B1E8nMf+P6N9VfIwBVlsxYkm4AHcBe9/AXm9emtHIahDhBU6oHskkdQlbPbNcdmoOzq2lrX0gHQT2cxW6f4ddxU0GZtENgL3Isxz2sNFv7Qm4dN6OnZqBTzIAOiozaE62DjbU8g0Av2kLETOnj1aitY3RGQVe3YEKVzdqxIGnjKur0iwx2xOH9atMH4mVzLa9yLxM+wORqrf0DMP3lWc7WbMxJPavc33tca/FZd8Qx9NlGWrTaz0z2XU/1ya6HuvKmvgGZz2GtfcA23GvnPD1f7z1qmsEUMRtz0037tB4EGblqA0wHNg1RAvO5ysVB8yB75hUpnUFqaki1mdA1xrqL7Xvp4yq6QIy4aspGXKBVU35o+YG/fylFfsTi5fyi6KU8pGeF4qlN8BXbsiktTh9X+z7SqT3C+vlO7xWMugH9pL/bUT5DiMb+kU1dtq9qFUaW61V7FQDlfKAf8p13AOKmphKZY3YBUa++anUCG/2b+sv7Sg8xsj5PyK5aXhePVeRI/lWXNg6ZHyay/GlVH4SuFG+MSmdVpYehQNu6pVUEfZBln0/7WCHhXpfHMPxlfgjnxld1Fyr0LDmerTOQL8zrLuzXKWk5b8/qY5YjJZ6f0X2O4yxYhAOrF1CZQEyjSxFttDI6gL2kNqbHLb9mxNgQfmEiwHI25HTU9NS5K1aerZstQ5HAO91exv8AnaZYVe1ZXpVbghlV1bs66ZeY11maq+ymzjXqjRZTXbDhPKFbJVy9WoY7lVAJ9QOevqJe0NvK35915V4VAXK3vksVJ3yNfKCeZUqwv3AcyZcUxofz+dbz6iFsLK1ZHZ8z56VUo2cEt9jKbOiCX/SKnN65T0pqFH3maxJHQofzQN8+pVb31WH4Tz6uc8nsX8q8IvoiJrPPEREAREQBORXjOIFMtUwK/q0NR73S7GyOBdSLkEuTcjL2dSDOuiAclhukFZxmGE62i9hTyK1msTZgStgpKqRmAtfeYU+J4knO+BDCmWqqQrKwYtl7ClblrNck2NlNt52E8gHKPxWutAVjhFW2bOhXLlRUVtWI0XMah2//AFhekFerl6vBKUORlds4p2I9pex9G2xtfunVz2AcrU4/jCjZMFlZV0DFzrdFAACgN7efQ7KRoZcVWJUZuYBIN+7uMnvIeJlc9i2vc4/jfB1QVKlOlTdWBapSKIcxtq9PMLCppqNm8DqanEcHwoGZBhhnFyowiFQb2KG7Kcw2K6EEHQbDq+KNamx7hmPkCCfgDOS4zhWWs9SmRnJuynRKgANiTbR9AA21iA2lsvnXamdfsxeDb+mhN5kjI8Go5LK1Knpqq08Sg537K4gAbSpxXR4EMi1SRqMinEql7Hk9ZlG3dLCliBUUspIte6sLMhUr2XG+axGnhcXuJswSfrADrY2uPZG66951UTNLX3y5SfwX2LqdHRB5S+L+5874ahGHqAMxyvTIBsRe+nK97jvnbdGV/UVR8ytVH8LfjKfhvBSEWn8utiWVh3DD6m/73unRdAcPnw2Ifk9aoR/ylP4iXa7lRl+HzRsnao8K/wCSx6bL/wCXOfmvSb/rKPxkDgrZa9VrE3NMgDck0soAv3m0uemtK/DK3gtNvdWpmUfDms7N83qah8lJY/BTIdkya07a6Nnl24lLD65+hf43DWNnq01IvdQj1QLDYtmXXVeU8NEEWZ6L2OgvUQggXGXQlCO8GRsZRbrG7LNqToNCG7vvmH6I4AJ/VLfKWqMF001BbmbeP4yEtfe88+T8EWLR0rHIscFTW5FmWoLEh2zNYXykHYrqdR3nncSyXa/efw1lHSzWFyLg3pupDAHzG6nmOfhpa4weIz0w1ipO4PJgWVh6EEek9LS6qNtThhJpbLYx26d13RlnKbNokroV/qVPzqf955FEk9Cv9STwaoP+s87R+40an9nqXsRE1nniIiAIiIAiIgCIiAIiIBg8hYraT2EhYpZCWxbW+ZU10uCDsQRrtqLTksRjqPZFTEUkqIopsrG9UOFCsMoF73G/P7+wqzn8RUy5m1P6x1sCQAM/PKQSTfNqdm2nl3qrezPoehmzl3ePUp6+FYt1uHoV2qC2rqtGk6gnsv1hDndrMFut+Yup34JxVJH6PXpPTIU3eixU5dMwD3sQAQRcEaiSBXtrlUHfshl3tpdTfc85FxrZyGQ5KijRi1QkrfVGBftITy5HUEHWVq3SOOHB+efz5EO71SeVNe78+Z6BlxFK65GavVUAkXtWwQsdLj2lfnzMlfya4e2BYHc1qgPolNfwlHxPiQD0qjp1Ro4mg9Rb3sjUrZw3ylJzjN4WNiCJf9E660mxOGvrTrtXQ39qlWtlYd9itj5iO0FxaT2Ftj3LB3E2/a/Nyy6Rpm4ZXH/tmP2aeb8JzHA8QFq3O3VUW7/2g9Z1Vds+DqpuTRq0/UU3WcbganYoOu7YVX05mjUU+/tSHY8nGuaXST+RVOOXh9TosTw91NlpsgtogxGRvLqw4UctLiYUqZvmWnZl0OcE1BzIJa5GnjY3BmPEnLVGYEnPdgQLjVdx3m1rTYOKAizrmK3AOdkNrEhSVPa9drn1up7QUZ5cVjyWTtuico4UnnzeAlJbklSrHQlCyEnbXKRfYanvltgABTsosBqPXW+u5uTrKtcbT27dMnmrmoNh8mpf4EbXk3h9ftZGIJIJVlBCst7bE9kgkXH9oenoVami5tRWJPw39THKi6nDk8pE0Tf0Lb9Q6fs69VP38396R570YqZcTiaXz8mIX6y5W+KiV1cpG+9ZrydNERNh5oiIgCIiAIiIAiIgCIiAeGRMVJZkTFSE9iyvcqau8qscgDnuqIzH6VLLZh4lXt9US2qyt4qpyZ1tnTQZgShz2Qq1tbG4Nx3DfY+dbW7FwrdnpqSguJ7IoDsNjl7IA77Dl3aRWokC+VtCSSFOpvmveZVcVUUhXXD4W+9Z66VFAF9adJsrM2thfQX5yDjaSVCepr4vFVP9nVqW91PKiDztK6+zLH/kaj65/ozy7SgscEXL4FL0vxShaDEXAL0zbco2UkfujQ6fAiJheKGkyurFkoWq0yfbOHc5KlI99tPcJ5xnoxiGGZmzMtyEes1SpbuG638jykHg65kpAjerUofVqU7ke+xl0IRjHu1JSPUql3sG5Q4eqzvywfV+G4nMSoN1qDMDy17Jt53U+s43o5iP1WG11TraX97/AOOXXQpy1DDsd1V6fn1bZR/2xKTAYbq3rJ/6bGFfq1GNMH96Z+zkoTnD+MfN/YxalLKa/PzJ1XEAKWtN2pA65Q4CnY9lXuBvymn9IfmzH/eJTdd9DooPMc+cmUceVpswALFlpm4B7C0lOX7TkzXQdNQLUmB27Rom+hBQexe+hW219RvpnqNMrHCda33Mao1HBxRm/Ih576kUe/2XS2/IMb7S1wFPXMWzNbKtlyoozA6C53IXUk+k0XUk5npgj5lJiNwdSXHMjl3yVQqG1smbuNLVTyscxGQ279NN5ZTLQxnmHJ+OfqV2x1bjifNehPv8df8AEe+Rut6rF0KuyuThn8qmqX+sIo4oE5CCj7gNbtW3KkEhhbexuOdp5xLDdbRZRoxF17wym4+IlluMqyDymX6eTlF1z3XyOxiQeC8R6/D06vN17Q7mGjD3gydNCeTG1h4YiInTgiIgCIiAIiIAiIgAyLiRJU01lkZbE4PmU1cayLXohlKnZhb/AAPodZOxKyKZifJnpRxJYZzdFVpIhRFBZQXdlDVS+z5nIuTcN5W0mNfHuwtmYg30v46WA02Bk3iNKxcDYZawHdmZlcDztm8yZWWuD8ksLe/c++3vnj2uXE1J5NFcYxXsoj0KQNRfEi9973PLzG/jKbB8OCYzCUjY9bUr1jbbMWqIFHl1dvMzonTW40I27hfTQfnWVfSZjSajiVGlOsK2g1VjY1E8msGH1pp0U4qeH1LbLJcDSOh6IYM08NhSwtmzk/8AEeow+FvfKnpBg8mPxFPYY3DrVU/7Sn2PfdL+s6nAvmoOBqaDkr4qCKtP9x1X0Mpv5Q6VqdDFrr+j1AG/3dUAH4qo+tKaLe61rhLq2vr8UebJuaNXDqhqUw6KWSoFZlUgOpK2zLewPzSN+yLXm84Ze+qttP6Jyb991vIfRqvkqPT+TfMPoVbsLfWDj3S5rICM7B1psLioR2CCAQ2hJUbHtAT2LNFROXHKWG/cUvVWw5RWUQWop8+oPOjVAGlr3y6cj5zKnQa10Idb3Bpm4Out/HwPcJtqYNW1WquuoswO/ke8Ca6/CjvlBY631DHmBmGp5iQn2TFr2J+85HtKSftxPFzBCjgFiOwl+3mA7LLzWx1LcpeUToLm5sAT3kDU/CV2BwGQaALfe257iTudDz7pPory79fX/OaKND3MJRby37imzWcdiklhIz6PYsUa9WgxCpU/nFO+3aIV1H1rG3jOhbHLmCghizFNCNCEZtfsmcZx+mwRayC74cmr5oFs6+unulxgMI1Zc9GpkQM5Rgutm0GUH+zYXPcZ2qXLD6F+ois8S6l1RxgNMO2mYmwGpIzHLYcyRab6bEi5GU917+/xmnC4FUAFyxUBQW1IAFrDkNvWSJcZRERAEREAREQBERAEwqCZzwwEVmKSV7iW+JSVdVZjsXM9CmXIq+JIRd8rMuTKwSxfRsylQd9cwtvqO6VFIMx/U4eox5tiT1FMfxO3oPWdHiaJZGA3INvOc6tGowBqVXphwGVKGUWVti9RlJJ12WwHjKlXpknZdvnYhfPUOahVtjc8xVGuoucRTp2+TRooaY+tUuT56eQlK9Zq16dSr1qOrKGCItNWI0N0FidLamXaYJAbsHqnl+kOagG+oT2b+zyvryllh67HsscyN2SumUg8rd1jJy1unSxXSvPCX0yZ4aPUcalO177Zbz9Cq6CcQOZUf+sp9Ub/ALTDk6eeQv8AYE6LGcNFfC1cMeYakL8vlU29DkPpOZocOajWqBbkpUGIp+JRsjr9ZQL/AEzO4VO2HXVaqgX9LqfUE/CeT2hS+8jdDrh+q/ovTw2j5nwOqero1Do9JjhKgO41vTJ8mUL9YzqOsbJZWINIDLbc0iez6rqvoDzmnH9HimKrBdKeLXrRblUBuT9oFvUS6wXDyyKfZZdQd7XGqkcxyI8BzAM9iyv9TSsb7o5G3u5Z6ff7FG+Jv7SId75kUnbQai/525zdhnHyf1TAj2B+rJ3Iane1vEWPjLv/AEKDug15ofC3st/jPR0fHInlod9POedHS3VvK5GmV9U1hkFKjHY038O3T5kc83iPSSaYbmh+qVbz2N/hJ9HgtvTb8+smUeHAT0q5ahbswzhT0RAOEzocuuYc9t7H8ZP4Rg+pp9Xuqk5Sd7E3+8n3yWlICZzSo88kHN8PCIiJIgIiIAiIgCIiAIiIAiIgGmrTvIj4S8sLRaQcUyyM3ErxgpEqcEFgLaLcD6Jvb3A29JeWi0hKmMtyXfSKJeCDu/N77/Cbk4OAb2Gm3hLe0Tioguhx2yKypwkFs1tQSffuJLpYUBQvIbe/SSIljgmsMryzRVwoa1xquomSYcCbYkkklhHDHJPbT2J0C0REAREQBERAEREAREQBERAEREAREQBERAEREAREQBERAEREAREQBERAEREAREQBERAP/9k="/>
          <p:cNvSpPr>
            <a:spLocks noChangeAspect="1" noChangeArrowheads="1"/>
          </p:cNvSpPr>
          <p:nvPr/>
        </p:nvSpPr>
        <p:spPr bwMode="auto">
          <a:xfrm>
            <a:off x="1533525" y="3127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smtClean="0"/>
              <a:t>        “Health Data”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nl-NL" sz="3200" dirty="0" smtClean="0"/>
              <a:t>Privacy </a:t>
            </a:r>
            <a:r>
              <a:rPr lang="nl-NL" sz="3200" dirty="0" err="1" smtClean="0"/>
              <a:t>and</a:t>
            </a:r>
            <a:r>
              <a:rPr lang="nl-NL" sz="3200" dirty="0" smtClean="0"/>
              <a:t> </a:t>
            </a:r>
            <a:r>
              <a:rPr lang="nl-NL" sz="3200" dirty="0" err="1" smtClean="0"/>
              <a:t>informed</a:t>
            </a:r>
            <a:r>
              <a:rPr lang="nl-NL" sz="3200" dirty="0" smtClean="0"/>
              <a:t> consent</a:t>
            </a:r>
          </a:p>
          <a:p>
            <a:pPr lvl="1">
              <a:buFont typeface="Arial"/>
              <a:buChar char="•"/>
            </a:pPr>
            <a:r>
              <a:rPr lang="nl-NL" sz="3200" dirty="0" smtClean="0"/>
              <a:t>Will </a:t>
            </a:r>
            <a:r>
              <a:rPr lang="nl-NL" sz="3200" dirty="0" err="1" smtClean="0"/>
              <a:t>not</a:t>
            </a:r>
            <a:r>
              <a:rPr lang="nl-NL" sz="3200" dirty="0" smtClean="0"/>
              <a:t> </a:t>
            </a:r>
            <a:r>
              <a:rPr lang="nl-NL" sz="3200" dirty="0" err="1" smtClean="0"/>
              <a:t>need</a:t>
            </a:r>
            <a:r>
              <a:rPr lang="nl-NL" sz="3200" dirty="0" smtClean="0"/>
              <a:t> </a:t>
            </a:r>
            <a:r>
              <a:rPr lang="nl-NL" sz="3200" dirty="0" err="1" smtClean="0"/>
              <a:t>to</a:t>
            </a:r>
            <a:r>
              <a:rPr lang="nl-NL" sz="3200" dirty="0" smtClean="0"/>
              <a:t> </a:t>
            </a:r>
            <a:r>
              <a:rPr lang="nl-NL" sz="3200" dirty="0" err="1" smtClean="0"/>
              <a:t>be</a:t>
            </a:r>
            <a:r>
              <a:rPr lang="nl-NL" sz="3200" dirty="0" smtClean="0"/>
              <a:t> </a:t>
            </a:r>
            <a:r>
              <a:rPr lang="nl-NL" sz="3200" dirty="0" err="1" smtClean="0"/>
              <a:t>approved</a:t>
            </a:r>
            <a:r>
              <a:rPr lang="nl-NL" sz="3200" dirty="0" smtClean="0"/>
              <a:t> </a:t>
            </a:r>
            <a:r>
              <a:rPr lang="nl-NL" sz="3200" dirty="0" err="1" smtClean="0"/>
              <a:t>by</a:t>
            </a:r>
            <a:r>
              <a:rPr lang="nl-NL" sz="3200" dirty="0" smtClean="0"/>
              <a:t> the </a:t>
            </a:r>
            <a:r>
              <a:rPr lang="nl-NL" sz="3200" dirty="0" err="1" smtClean="0"/>
              <a:t>hospitals</a:t>
            </a:r>
            <a:r>
              <a:rPr lang="nl-NL" sz="3200" dirty="0" smtClean="0"/>
              <a:t> </a:t>
            </a:r>
            <a:r>
              <a:rPr lang="nl-NL" sz="3200" dirty="0" err="1" smtClean="0"/>
              <a:t>ethic</a:t>
            </a:r>
            <a:r>
              <a:rPr lang="nl-NL" sz="3200" dirty="0" smtClean="0"/>
              <a:t> </a:t>
            </a:r>
            <a:r>
              <a:rPr lang="nl-NL" sz="3200" dirty="0" err="1" smtClean="0"/>
              <a:t>committees</a:t>
            </a:r>
            <a:endParaRPr lang="nl-NL" sz="3200" dirty="0" smtClean="0"/>
          </a:p>
          <a:p>
            <a:pPr lvl="1">
              <a:buFont typeface="Arial"/>
              <a:buChar char="•"/>
            </a:pPr>
            <a:r>
              <a:rPr lang="nl-NL" sz="3200" dirty="0" err="1" smtClean="0"/>
              <a:t>Sectoral</a:t>
            </a:r>
            <a:r>
              <a:rPr lang="nl-NL" sz="3200" dirty="0" smtClean="0"/>
              <a:t> </a:t>
            </a:r>
            <a:r>
              <a:rPr lang="nl-NL" sz="3200" dirty="0" err="1" smtClean="0"/>
              <a:t>Committee</a:t>
            </a:r>
            <a:r>
              <a:rPr lang="nl-NL" sz="3200" dirty="0" smtClean="0"/>
              <a:t> of the privacy </a:t>
            </a:r>
            <a:r>
              <a:rPr lang="nl-NL" sz="3200" dirty="0" err="1" smtClean="0"/>
              <a:t>commission</a:t>
            </a:r>
            <a:r>
              <a:rPr lang="nl-NL" sz="3200" dirty="0"/>
              <a:t> </a:t>
            </a:r>
            <a:r>
              <a:rPr lang="nl-NL" sz="3200" dirty="0" err="1" smtClean="0"/>
              <a:t>approval</a:t>
            </a:r>
            <a:r>
              <a:rPr lang="nl-NL" sz="3200" dirty="0" smtClean="0"/>
              <a:t>( </a:t>
            </a:r>
            <a:r>
              <a:rPr lang="nl-NL" sz="3200" dirty="0" err="1" smtClean="0"/>
              <a:t>informed</a:t>
            </a:r>
            <a:r>
              <a:rPr lang="nl-NL" sz="3200" dirty="0" smtClean="0"/>
              <a:t> consent)</a:t>
            </a:r>
          </a:p>
          <a:p>
            <a:pPr>
              <a:buFont typeface="Arial"/>
              <a:buChar char="•"/>
            </a:pPr>
            <a:r>
              <a:rPr lang="nl-NL" sz="3200" dirty="0" smtClean="0"/>
              <a:t>Data Entry</a:t>
            </a:r>
          </a:p>
          <a:p>
            <a:pPr lvl="1">
              <a:buFont typeface="Arial"/>
              <a:buChar char="•"/>
            </a:pPr>
            <a:r>
              <a:rPr lang="nl-NL" sz="3200" dirty="0" err="1" smtClean="0"/>
              <a:t>Hospital</a:t>
            </a:r>
            <a:r>
              <a:rPr lang="nl-NL" sz="3200" dirty="0" smtClean="0"/>
              <a:t> </a:t>
            </a:r>
            <a:r>
              <a:rPr lang="nl-NL" sz="3200" dirty="0" err="1" smtClean="0"/>
              <a:t>based</a:t>
            </a:r>
            <a:r>
              <a:rPr lang="nl-NL" sz="3200" dirty="0" smtClean="0"/>
              <a:t> </a:t>
            </a:r>
            <a:r>
              <a:rPr lang="nl-NL" sz="3200" dirty="0" err="1" smtClean="0"/>
              <a:t>and</a:t>
            </a:r>
            <a:r>
              <a:rPr lang="nl-NL" sz="3200" dirty="0" smtClean="0"/>
              <a:t> computer </a:t>
            </a:r>
            <a:r>
              <a:rPr lang="nl-NL" sz="3200" dirty="0" err="1" smtClean="0"/>
              <a:t>programming</a:t>
            </a:r>
            <a:r>
              <a:rPr lang="nl-NL" sz="3200" dirty="0" smtClean="0"/>
              <a:t> of </a:t>
            </a:r>
            <a:r>
              <a:rPr lang="nl-NL" sz="3200" dirty="0" err="1" smtClean="0"/>
              <a:t>spine</a:t>
            </a:r>
            <a:r>
              <a:rPr lang="nl-NL" sz="3200" dirty="0" smtClean="0"/>
              <a:t> tango </a:t>
            </a:r>
            <a:r>
              <a:rPr lang="nl-NL" sz="3200" dirty="0" err="1" smtClean="0"/>
              <a:t>forms</a:t>
            </a:r>
            <a:r>
              <a:rPr lang="nl-NL" sz="3200" dirty="0" smtClean="0"/>
              <a:t>  </a:t>
            </a:r>
            <a:r>
              <a:rPr lang="nl-NL" sz="3200" dirty="0" err="1" smtClean="0"/>
              <a:t>by</a:t>
            </a:r>
            <a:r>
              <a:rPr lang="nl-NL" sz="3200" dirty="0" smtClean="0"/>
              <a:t> Health Data</a:t>
            </a:r>
          </a:p>
          <a:p>
            <a:pPr>
              <a:buFont typeface="Arial"/>
              <a:buChar char="•"/>
            </a:pPr>
            <a:endParaRPr lang="nl-NL" sz="3200" dirty="0" smtClean="0"/>
          </a:p>
          <a:p>
            <a:pPr>
              <a:buFont typeface="Arial"/>
              <a:buChar char="•"/>
            </a:pPr>
            <a:endParaRPr lang="nl-NL" sz="3200" dirty="0"/>
          </a:p>
        </p:txBody>
      </p:sp>
      <p:pic>
        <p:nvPicPr>
          <p:cNvPr id="4" name="droppedImage.png" descr="dropped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00999" y="337258"/>
            <a:ext cx="1543001" cy="809516"/>
          </a:xfrm>
          <a:prstGeom prst="rect">
            <a:avLst/>
          </a:prstGeom>
          <a:ln w="3175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7908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inhoud 7"/>
          <p:cNvSpPr>
            <a:spLocks noGrp="1"/>
          </p:cNvSpPr>
          <p:nvPr>
            <p:ph type="body" sz="quarter" idx="14"/>
          </p:nvPr>
        </p:nvSpPr>
        <p:spPr>
          <a:xfrm>
            <a:off x="288924" y="1782180"/>
            <a:ext cx="8728076" cy="4150534"/>
          </a:xfrm>
        </p:spPr>
        <p:txBody>
          <a:bodyPr>
            <a:normAutofit fontScale="47500" lnSpcReduction="20000"/>
          </a:bodyPr>
          <a:lstStyle/>
          <a:p>
            <a:pPr lvl="0">
              <a:buFont typeface="Arial"/>
              <a:buChar char="•"/>
            </a:pPr>
            <a:r>
              <a:rPr lang="en-US" dirty="0" smtClean="0"/>
              <a:t>Prof. dr. </a:t>
            </a:r>
            <a:r>
              <a:rPr lang="en-US" dirty="0" err="1" smtClean="0"/>
              <a:t>Everard</a:t>
            </a:r>
            <a:r>
              <a:rPr lang="en-US" dirty="0" smtClean="0"/>
              <a:t> </a:t>
            </a:r>
            <a:r>
              <a:rPr lang="en-US" dirty="0" err="1" smtClean="0"/>
              <a:t>Munting</a:t>
            </a:r>
            <a:r>
              <a:rPr lang="en-US" dirty="0" smtClean="0"/>
              <a:t>, Clinique Saint-Pierre, </a:t>
            </a:r>
            <a:r>
              <a:rPr lang="en-US" dirty="0" err="1" smtClean="0"/>
              <a:t>Ottignies</a:t>
            </a:r>
            <a:endParaRPr lang="nl-BE" dirty="0" smtClean="0"/>
          </a:p>
          <a:p>
            <a:pPr lvl="0">
              <a:buFont typeface="Arial"/>
              <a:buChar char="•"/>
            </a:pPr>
            <a:r>
              <a:rPr lang="en-US" dirty="0" smtClean="0"/>
              <a:t>Dr. Serge </a:t>
            </a:r>
            <a:r>
              <a:rPr lang="en-US" dirty="0" err="1" smtClean="0"/>
              <a:t>Troussel</a:t>
            </a:r>
            <a:r>
              <a:rPr lang="en-US" dirty="0" smtClean="0"/>
              <a:t>, Grand </a:t>
            </a:r>
            <a:r>
              <a:rPr lang="en-US" dirty="0" err="1" smtClean="0"/>
              <a:t>Hôpital</a:t>
            </a:r>
            <a:r>
              <a:rPr lang="en-US" dirty="0" smtClean="0"/>
              <a:t> de Charleroi, Charleroi </a:t>
            </a:r>
            <a:endParaRPr lang="nl-BE" dirty="0" smtClean="0"/>
          </a:p>
          <a:p>
            <a:pPr lvl="0">
              <a:buFont typeface="Arial"/>
              <a:buChar char="•"/>
            </a:pPr>
            <a:r>
              <a:rPr lang="en-US" dirty="0" smtClean="0"/>
              <a:t>Prof. dr. Xavier </a:t>
            </a:r>
            <a:r>
              <a:rPr lang="en-US" dirty="0" err="1" smtClean="0"/>
              <a:t>Banse</a:t>
            </a:r>
            <a:r>
              <a:rPr lang="en-US" dirty="0" smtClean="0"/>
              <a:t>, UCL, </a:t>
            </a:r>
            <a:r>
              <a:rPr lang="en-US" dirty="0" err="1" smtClean="0"/>
              <a:t>Woluwe</a:t>
            </a:r>
            <a:endParaRPr lang="nl-BE" dirty="0" smtClean="0"/>
          </a:p>
          <a:p>
            <a:pPr lvl="0">
              <a:buFont typeface="Arial"/>
              <a:buChar char="•"/>
            </a:pPr>
            <a:r>
              <a:rPr lang="en-US" dirty="0" err="1" smtClean="0"/>
              <a:t>Dr</a:t>
            </a:r>
            <a:r>
              <a:rPr lang="en-US" dirty="0" smtClean="0"/>
              <a:t> Robert </a:t>
            </a:r>
            <a:r>
              <a:rPr lang="en-US" dirty="0" err="1" smtClean="0"/>
              <a:t>Gunzburg</a:t>
            </a:r>
            <a:r>
              <a:rPr lang="en-US" dirty="0" smtClean="0"/>
              <a:t>,  Edith Cavell, Brussels </a:t>
            </a:r>
            <a:endParaRPr lang="nl-BE" dirty="0" smtClean="0"/>
          </a:p>
          <a:p>
            <a:pPr lvl="0">
              <a:buFont typeface="Arial"/>
              <a:buChar char="•"/>
            </a:pPr>
            <a:r>
              <a:rPr lang="nl-BE" dirty="0" smtClean="0"/>
              <a:t>Dr. Geneviève Mahieu, CHU Dinant, Dinant</a:t>
            </a:r>
          </a:p>
          <a:p>
            <a:pPr lvl="0">
              <a:buFont typeface="Arial"/>
              <a:buChar char="•"/>
            </a:pPr>
            <a:r>
              <a:rPr lang="nl-BE" dirty="0" smtClean="0"/>
              <a:t>Dr. Patrick Van Schaeybroeck, AZ Imelda, Bonheiden</a:t>
            </a:r>
          </a:p>
          <a:p>
            <a:pPr lvl="0">
              <a:buFont typeface="Arial"/>
              <a:buChar char="•"/>
            </a:pPr>
            <a:r>
              <a:rPr lang="nl-BE" dirty="0" smtClean="0"/>
              <a:t>Dr. Jan Sys, AZ Sint-Blasius, Dendermonde</a:t>
            </a:r>
          </a:p>
          <a:p>
            <a:pPr lvl="0">
              <a:buFont typeface="Arial"/>
              <a:buChar char="•"/>
            </a:pPr>
            <a:r>
              <a:rPr lang="nl-BE" dirty="0" smtClean="0"/>
              <a:t>Dr. Johan van Lerbeirghe, AZ St Lucas, Gent</a:t>
            </a:r>
          </a:p>
          <a:p>
            <a:pPr lvl="0">
              <a:buFont typeface="Arial"/>
              <a:buChar char="•"/>
            </a:pPr>
            <a:r>
              <a:rPr lang="en-US" dirty="0" smtClean="0"/>
              <a:t>Dr. Thierry </a:t>
            </a:r>
            <a:r>
              <a:rPr lang="en-US" dirty="0" err="1" smtClean="0"/>
              <a:t>Parlevliet</a:t>
            </a:r>
            <a:r>
              <a:rPr lang="en-US" dirty="0" smtClean="0"/>
              <a:t>, </a:t>
            </a:r>
            <a:r>
              <a:rPr lang="en-US" dirty="0" err="1" smtClean="0"/>
              <a:t>UZGent</a:t>
            </a:r>
            <a:r>
              <a:rPr lang="en-US" dirty="0" smtClean="0"/>
              <a:t>, Gent</a:t>
            </a:r>
            <a:endParaRPr lang="nl-BE" dirty="0" smtClean="0"/>
          </a:p>
          <a:p>
            <a:pPr lvl="0">
              <a:buFont typeface="Arial"/>
              <a:buChar char="•"/>
            </a:pPr>
            <a:r>
              <a:rPr lang="en-US" dirty="0" smtClean="0"/>
              <a:t>Prof. dr. Bart </a:t>
            </a:r>
            <a:r>
              <a:rPr lang="en-US" dirty="0" err="1" smtClean="0"/>
              <a:t>Depreitere</a:t>
            </a:r>
            <a:r>
              <a:rPr lang="en-US" dirty="0" smtClean="0"/>
              <a:t>, </a:t>
            </a:r>
            <a:r>
              <a:rPr lang="en-US" dirty="0" err="1" smtClean="0"/>
              <a:t>UZLeuven</a:t>
            </a:r>
            <a:r>
              <a:rPr lang="en-US" dirty="0" smtClean="0"/>
              <a:t>, Leuven</a:t>
            </a:r>
            <a:endParaRPr lang="nl-BE" dirty="0" smtClean="0"/>
          </a:p>
          <a:p>
            <a:pPr lvl="0">
              <a:buFont typeface="Arial"/>
              <a:buChar char="•"/>
            </a:pPr>
            <a:r>
              <a:rPr lang="nl-BE" dirty="0" smtClean="0"/>
              <a:t>Dr. Hisco Robijn, Regionaal Ziekenhuis Tienen, Tienen</a:t>
            </a:r>
          </a:p>
          <a:p>
            <a:pPr lvl="0">
              <a:buFont typeface="Arial"/>
              <a:buChar char="•"/>
            </a:pPr>
            <a:r>
              <a:rPr lang="nl-BE" dirty="0" smtClean="0"/>
              <a:t>Dr. Ricky Rasschaert, Middelheim, Antwerpen</a:t>
            </a:r>
          </a:p>
          <a:p>
            <a:pPr lvl="0">
              <a:buFont typeface="Arial"/>
              <a:buChar char="•"/>
            </a:pPr>
            <a:r>
              <a:rPr lang="nl-BE" dirty="0" smtClean="0"/>
              <a:t>Dr. Dominique Verhulst, Stuivenberg, Antwerpen</a:t>
            </a:r>
          </a:p>
          <a:p>
            <a:pPr lvl="0">
              <a:buFont typeface="Arial"/>
              <a:buChar char="•"/>
            </a:pPr>
            <a:r>
              <a:rPr lang="nl-BE" dirty="0" smtClean="0"/>
              <a:t>Prof. dr. Michaël Bruneau, ULB Erasme, Brussels</a:t>
            </a:r>
          </a:p>
          <a:p>
            <a:pPr lvl="0">
              <a:buFont typeface="Arial"/>
              <a:buChar char="•"/>
            </a:pPr>
            <a:r>
              <a:rPr lang="nl-BE" dirty="0" smtClean="0"/>
              <a:t>Dr. Dieter Peuskens, ZOL Genk</a:t>
            </a:r>
          </a:p>
          <a:p>
            <a:pPr lvl="0">
              <a:buFont typeface="Arial"/>
              <a:buChar char="•"/>
            </a:pPr>
            <a:endParaRPr lang="nl-BE" dirty="0" smtClean="0"/>
          </a:p>
          <a:p>
            <a:pPr lvl="0">
              <a:buFont typeface="Arial"/>
              <a:buChar char="•"/>
            </a:pPr>
            <a:endParaRPr lang="nl-BE" dirty="0" smtClean="0"/>
          </a:p>
          <a:p>
            <a:pPr>
              <a:buFont typeface="Arial"/>
              <a:buChar char="•"/>
            </a:pPr>
            <a:endParaRPr lang="nl-BE" sz="1600" dirty="0" smtClean="0"/>
          </a:p>
          <a:p>
            <a:pPr>
              <a:buFont typeface="Arial"/>
              <a:buChar char="•"/>
            </a:pPr>
            <a:endParaRPr lang="nl-BE" dirty="0" smtClean="0"/>
          </a:p>
          <a:p>
            <a:pPr lvl="1">
              <a:buFont typeface="Arial"/>
              <a:buChar char="•"/>
            </a:pPr>
            <a:endParaRPr lang="nl-BE" sz="2000" dirty="0"/>
          </a:p>
        </p:txBody>
      </p:sp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1941287" y="106042"/>
            <a:ext cx="5733142" cy="1022995"/>
          </a:xfrm>
        </p:spPr>
        <p:txBody>
          <a:bodyPr/>
          <a:lstStyle/>
          <a:p>
            <a:r>
              <a:rPr lang="nl-BE" sz="2800" dirty="0" smtClean="0">
                <a:solidFill>
                  <a:srgbClr val="003399"/>
                </a:solidFill>
              </a:rPr>
              <a:t>  The Belgian Pilot ( 15 centers)</a:t>
            </a:r>
            <a:endParaRPr lang="nl-BE" sz="2800" dirty="0">
              <a:solidFill>
                <a:srgbClr val="003399"/>
              </a:solidFill>
            </a:endParaRPr>
          </a:p>
        </p:txBody>
      </p:sp>
      <p:sp>
        <p:nvSpPr>
          <p:cNvPr id="9" name="AutoShape 8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190625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0" name="AutoShape 10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304925" y="79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2" name="AutoShape 12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419225" y="1603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3" name="AutoShape 6" descr="data:image/jpeg;base64,/9j/4AAQSkZJRgABAQAAAQABAAD/2wCEAAkGBhQSEBUSEBISEBAPFRcQFhUQFBQUEBcVFBAVFBgUFBYXGyYeGBsjGhIVHy8gIycpLCwsFR4xNzAqNSYrLCkBCQoKDgwOGg8PGiwkHyEpKik1KS8qKiwpLiosMCwqLC4sKTQsLCkpKSkuKS0pLCw2LyksLCksKSksLCwpLywsLP/AABEIAOIA3wMBIgACEQEDEQH/xAAbAAEAAgMBAQAAAAAAAAAAAAAABAUCAwYBB//EAEwQAAIBAgQCBwMIBQgIBwAAAAECAAMRBBIhMQVBBhMiUWFxgTKRoUJScoKSscHwFCNTorIHJDNDYsLR8RU0Y3ODk6OzFiVUZMPS4f/EABoBAQADAQEBAAAAAAAAAAAAAAACAwQBBQb/xAAwEQACAgECAwUHBAMAAAAAAAAAAQIDEQQxEiFBBRNhcYEikaGxwdHwFDJR4TNCYv/aAAwDAQACEQMRAD8A+4xEQBERAEREAREQBERAEREAREQBERAEREAREQBERAEREAREQBERAEREAREQBERAEREAREQBExLTU+JAnMnUsm+eZpX47iop02c7KL/4CMDiroCdyLn11keNE+7ZPzwXlHxriXV2PI6SNw/j2cMOajOPK9j+HvnO8RJUyaydKHE9vORw/H7VGS/sNYeRAYfAy8pY24nO8R10tFleeyEuKmYxM6rEQ4GSp5eRv0qejECS4kc4Gb7z0Gac8zUzpHBsieCezpwREQBERAEREAREQBETyAezBnnpMjYirYSLeCUVk0YzGWlOcaWaauJYqQ8E9zMs55PQrqSWSR0gotVwtVE9srdfEqQ1vW0hcF6WB6KEqbgBWsdQy6G49JOx/FEo5esNi+w5mU2KqU2YtSAAbViBa57z4yltmiMEy06RYoVcKXQ3yML94vp+Mquhz5q7DcGk/wB6zyu1sJiCdsqgfSzT3+Tqib1Kh2SmR9o3/u/GSTy0RaUYyRXV6xXHVByy0z+4B+E7TAVLqJwWIfNxCoRtkpj90Gd1w4dgSLfI7NcieHnvWTXPDI5ZTgVK9pG/0haMQ0qMVUk1Jk1BM6TC8TBlnRq3nz+jjSDOm4Tj7zTCzO5mtpxzR0SmZTVSe82zQY2IiIOCIiAIiIAiJ5AEREHTBzKvH1tJYV30lDxCrKLGaaY5ZT457mY8OOs04p9Znw9u1Mh6KXIrv5SKidXhf2wqNlt8zS9/XL8Zr4TRLdlRck2E39JujlXEYinUQK6KgTKWswOYm4vve/wnT9G+Efo9O72NVu7UKO6/OdxxMjx8EfE5fj1F6rpg8OpYKc1QjYt4nkBOgp4RcJhuoU3q1NWO1tNSe4W+6TOIcX6s5UC5jqdgB4mcBxjjbVy9Kg10c2qVju/etP8As+PPy368LYhFOWM7DgxFbE1qq6oz5VPeqDKD7gJ3+FSyic10a4YEUADQTqVkGSmZTBjMiZorVJErRFxVSU+KqSbi60qqz3ki+KME3l5wx7Spw9O5k+upyCmn9JXIpL9bc+gvOoS2Os4DWL0zU5Oxy/RU2B+BlpNGDwwpoqL7KKFHkBab56KWEeNJ5eREROkRERAEREA8MREATFjMprczjOoi4p9Jz+PaXWKaUWNMyWM9ClFHin1jA1u1NeLOsxw28pNnQ67g+Lp1qZZTcoxQgizAi2hB8CD6yTXxYUE9wvOWrcOqAmrhyMzAZ6bEqr22YMPZYd+x5yFisbi6n6tcPUDczVZeqHjdfakuIo7vLy2V/SLiDVW6lSbv26hG+W+iev3DxkrgnAjppZRJ/Bui+S7VW6yq5zM3j3DwnQpTCiw0nC3ONjHDYcKLCSA015p4zzjIYyZu8r8VXkio8r8UsJHFjJAxFa8jotzN7UdZIw+FjBZxI2YPDy36NYTrKzVz7FK9Gn3FvluP4ffK7EI3ZpU/6WuerXwHynPgBrOzwGDWlTWmgsqAKP8AE+JOvrL6YZeTLqbMRwupvE9iJrPOEREAREQBETyAIieQdBmmqZuMj1jISJx3K7FPKXGvLPFvKXFve99hoe8m18o9N+77sNs1Hmz0qkU2KbWSMBR58hb4m0xdAxse8i/LcG48pnTqHqqgtbLkN++1ZdR4TItSm0kjQ1hFsuORSFuL5c3ptJPDsSKy511W+X1AB/ET57jcQ2fF1Lm1JFoDuuw1+Jn0HoVw7q8DRB9pk6w+dQl/uYD0l2tk6YZhu3j89xj7wkqt2I+aBf1/ynHcU6TMca2Hp7U2yE/QXtfG4nbqQiPVbYFqh+ig/wDqk+RcCbMMXin1ZKbN/wASq9/v++Z9BKy2cnZssL7nHN4eDreDY2pWVqlyQWLKBzRHAsPEhXP1pZVsepJ/W018HORvUNa0j9HsIVoZVUWpKqMzMEQHJe19STrfQcxMqlJzrZrX3psKi8hsLN+7PSthTNpOfC/gVd7bBvhhlGxMVcFVdKjn2RTYNY30ZraADc3+N5MeleQ8ECbENdTsRtfb71I9ZZAfn89xmqjSqpc3nJjt1crHtgirhdfP8/dJFLD2m+mnP8+P32kfiOJ6ui781Ukeew+JEr1OFiKNOj4pZkyT0Xw3WVauIOqqTh6Xkp7bDzbT0M6eQOA4HqcNSp81QZvpHtN8SZPk4R4Y4KrZcUmxERJlYiIgCIiAJ5EQdPJ7EQDwyNidpJMiYoyEticNynxGplNjsMTSQpcsr1Kbhd75mPpcFT6iXWIcKCx2Gs53jPD6nW5mqCncKGp0sTUotbuqEU2W+o1Fjra9gJ51sIz5SaXize5uCTis+CMTgKh/q2AI8L6WI09JqJ7FQEEF2RLHT+tBNh5C8xxPA0K5kwTX3zpWV6l+8VDVD3kDDUayVL1jiMgByfpBzDN4Ec8ubc7XhdnwTUo2xe3Lr6c3kojr5ylwSqks9enryRVmnnw4Qe1jsaR9XPlHxAn2NVCppoFGnkBp90+U9H8PfFcPQ7LTfEnz6ssD9oT6liHtTPu9+n4yrWTXeKL6LPv5fc49jn+nGK6rh1XvamKX/MZUPwYz51wUfzUU+eKxCA/RptmP8B987L+VetbBqvz6yD0FOo34CcvgMGVbBKf2L1/tCw/ik+zVmty/lv7fQn0XmdOWIoW2C1WJ+uikH7LiaKdQ30OpJt8O7y+AknGYtAwyVKeYgKwJVka1gAy3GoudQQfPaYBVa5ZMl9S1Ml1Fh8pSAwFjyvKtVo7VOU0srwLaNVW0ovkyXScBrnRauVgfkZyoRlJ2UkopF9ye+WX4/n4i8pKTdWbOQ1NhaynN1gIACqPlXGkt8IjBFVzdlUBueoAvrz5m89Ds292QcH/r1MOvpUJcS6kk8h+fzvIOPp9ZUoUeVWqC30KYzt9wk6a+D08+PZtxh6IH16rX/hWdsfHaaal3dGfDJ1URE1GEREQBERAETwmcxT6e0gB1iFc6LVXqmWr2XQsFbbLU0tkF9WWxN4B1E8nMf+P6N9VfIwBVlsxYkm4AHcBe9/AXm9emtHIahDhBU6oHskkdQlbPbNcdmoOzq2lrX0gHQT2cxW6f4ddxU0GZtENgL3Isxz2sNFv7Qm4dN6OnZqBTzIAOiozaE62DjbU8g0Av2kLETOnj1aitY3RGQVe3YEKVzdqxIGnjKur0iwx2xOH9atMH4mVzLa9yLxM+wORqrf0DMP3lWc7WbMxJPavc33tca/FZd8Qx9NlGWrTaz0z2XU/1ya6HuvKmvgGZz2GtfcA23GvnPD1f7z1qmsEUMRtz0037tB4EGblqA0wHNg1RAvO5ysVB8yB75hUpnUFqaki1mdA1xrqL7Xvp4yq6QIy4aspGXKBVU35o+YG/fylFfsTi5fyi6KU8pGeF4qlN8BXbsiktTh9X+z7SqT3C+vlO7xWMugH9pL/bUT5DiMb+kU1dtq9qFUaW61V7FQDlfKAf8p13AOKmphKZY3YBUa++anUCG/2b+sv7Sg8xsj5PyK5aXhePVeRI/lWXNg6ZHyay/GlVH4SuFG+MSmdVpYehQNu6pVUEfZBln0/7WCHhXpfHMPxlfgjnxld1Fyr0LDmerTOQL8zrLuzXKWk5b8/qY5YjJZ6f0X2O4yxYhAOrF1CZQEyjSxFttDI6gL2kNqbHLb9mxNgQfmEiwHI25HTU9NS5K1aerZstQ5HAO91exv8AnaZYVe1ZXpVbghlV1bs66ZeY11maq+ymzjXqjRZTXbDhPKFbJVy9WoY7lVAJ9QOevqJe0NvK35915V4VAXK3vksVJ3yNfKCeZUqwv3AcyZcUxofz+dbz6iFsLK1ZHZ8z56VUo2cEt9jKbOiCX/SKnN65T0pqFH3maxJHQofzQN8+pVb31WH4Tz6uc8nsX8q8IvoiJrPPEREAREQBORXjOIFMtUwK/q0NR73S7GyOBdSLkEuTcjL2dSDOuiAclhukFZxmGE62i9hTyK1msTZgStgpKqRmAtfeYU+J4knO+BDCmWqqQrKwYtl7ClblrNck2NlNt52E8gHKPxWutAVjhFW2bOhXLlRUVtWI0XMah2//AFhekFerl6vBKUORlds4p2I9pex9G2xtfunVz2AcrU4/jCjZMFlZV0DFzrdFAACgN7efQ7KRoZcVWJUZuYBIN+7uMnvIeJlc9i2vc4/jfB1QVKlOlTdWBapSKIcxtq9PMLCppqNm8DqanEcHwoGZBhhnFyowiFQb2KG7Kcw2K6EEHQbDq+KNamx7hmPkCCfgDOS4zhWWs9SmRnJuynRKgANiTbR9AA21iA2lsvnXamdfsxeDb+mhN5kjI8Go5LK1Knpqq08Sg537K4gAbSpxXR4EMi1SRqMinEql7Hk9ZlG3dLCliBUUspIte6sLMhUr2XG+axGnhcXuJswSfrADrY2uPZG66951UTNLX3y5SfwX2LqdHRB5S+L+5874ahGHqAMxyvTIBsRe+nK97jvnbdGV/UVR8ytVH8LfjKfhvBSEWn8utiWVh3DD6m/73unRdAcPnw2Ifk9aoR/ylP4iXa7lRl+HzRsnao8K/wCSx6bL/wCXOfmvSb/rKPxkDgrZa9VrE3NMgDck0soAv3m0uemtK/DK3gtNvdWpmUfDms7N83qah8lJY/BTIdkya07a6Nnl24lLD65+hf43DWNnq01IvdQj1QLDYtmXXVeU8NEEWZ6L2OgvUQggXGXQlCO8GRsZRbrG7LNqToNCG7vvmH6I4AJ/VLfKWqMF001BbmbeP4yEtfe88+T8EWLR0rHIscFTW5FmWoLEh2zNYXykHYrqdR3nncSyXa/efw1lHSzWFyLg3pupDAHzG6nmOfhpa4weIz0w1ipO4PJgWVh6EEek9LS6qNtThhJpbLYx26d13RlnKbNokroV/qVPzqf955FEk9Cv9STwaoP+s87R+40an9nqXsRE1nniIiAIiIAiIgCIiAIiIBg8hYraT2EhYpZCWxbW+ZU10uCDsQRrtqLTksRjqPZFTEUkqIopsrG9UOFCsMoF73G/P7+wqzn8RUy5m1P6x1sCQAM/PKQSTfNqdm2nl3qrezPoehmzl3ePUp6+FYt1uHoV2qC2rqtGk6gnsv1hDndrMFut+Yup34JxVJH6PXpPTIU3eixU5dMwD3sQAQRcEaiSBXtrlUHfshl3tpdTfc85FxrZyGQ5KijRi1QkrfVGBftITy5HUEHWVq3SOOHB+efz5EO71SeVNe78+Z6BlxFK65GavVUAkXtWwQsdLj2lfnzMlfya4e2BYHc1qgPolNfwlHxPiQD0qjp1Ro4mg9Rb3sjUrZw3ylJzjN4WNiCJf9E660mxOGvrTrtXQ39qlWtlYd9itj5iO0FxaT2Ftj3LB3E2/a/Nyy6Rpm4ZXH/tmP2aeb8JzHA8QFq3O3VUW7/2g9Z1Vds+DqpuTRq0/UU3WcbganYoOu7YVX05mjUU+/tSHY8nGuaXST+RVOOXh9TosTw91NlpsgtogxGRvLqw4UctLiYUqZvmWnZl0OcE1BzIJa5GnjY3BmPEnLVGYEnPdgQLjVdx3m1rTYOKAizrmK3AOdkNrEhSVPa9drn1up7QUZ5cVjyWTtuico4UnnzeAlJbklSrHQlCyEnbXKRfYanvltgABTsosBqPXW+u5uTrKtcbT27dMnmrmoNh8mpf4EbXk3h9ftZGIJIJVlBCst7bE9kgkXH9oenoVami5tRWJPw39THKi6nDk8pE0Tf0Lb9Q6fs69VP38396R570YqZcTiaXz8mIX6y5W+KiV1cpG+9ZrydNERNh5oiIgCIiAIiIAiIgCIiAeGRMVJZkTFSE9iyvcqau8qscgDnuqIzH6VLLZh4lXt9US2qyt4qpyZ1tnTQZgShz2Qq1tbG4Nx3DfY+dbW7FwrdnpqSguJ7IoDsNjl7IA77Dl3aRWokC+VtCSSFOpvmveZVcVUUhXXD4W+9Z66VFAF9adJsrM2thfQX5yDjaSVCepr4vFVP9nVqW91PKiDztK6+zLH/kaj65/ozy7SgscEXL4FL0vxShaDEXAL0zbco2UkfujQ6fAiJheKGkyurFkoWq0yfbOHc5KlI99tPcJ5xnoxiGGZmzMtyEes1SpbuG638jykHg65kpAjerUofVqU7ke+xl0IRjHu1JSPUql3sG5Q4eqzvywfV+G4nMSoN1qDMDy17Jt53U+s43o5iP1WG11TraX97/AOOXXQpy1DDsd1V6fn1bZR/2xKTAYbq3rJ/6bGFfq1GNMH96Z+zkoTnD+MfN/YxalLKa/PzJ1XEAKWtN2pA65Q4CnY9lXuBvymn9IfmzH/eJTdd9DooPMc+cmUceVpswALFlpm4B7C0lOX7TkzXQdNQLUmB27Rom+hBQexe+hW219RvpnqNMrHCda33Mao1HBxRm/Ih576kUe/2XS2/IMb7S1wFPXMWzNbKtlyoozA6C53IXUk+k0XUk5npgj5lJiNwdSXHMjl3yVQqG1smbuNLVTyscxGQ279NN5ZTLQxnmHJ+OfqV2x1bjifNehPv8df8AEe+Rut6rF0KuyuThn8qmqX+sIo4oE5CCj7gNbtW3KkEhhbexuOdp5xLDdbRZRoxF17wym4+IlluMqyDymX6eTlF1z3XyOxiQeC8R6/D06vN17Q7mGjD3gydNCeTG1h4YiInTgiIgCIiAIiIAiIgAyLiRJU01lkZbE4PmU1cayLXohlKnZhb/AAPodZOxKyKZifJnpRxJYZzdFVpIhRFBZQXdlDVS+z5nIuTcN5W0mNfHuwtmYg30v46WA02Bk3iNKxcDYZawHdmZlcDztm8yZWWuD8ksLe/c++3vnj2uXE1J5NFcYxXsoj0KQNRfEi9973PLzG/jKbB8OCYzCUjY9bUr1jbbMWqIFHl1dvMzonTW40I27hfTQfnWVfSZjSajiVGlOsK2g1VjY1E8msGH1pp0U4qeH1LbLJcDSOh6IYM08NhSwtmzk/8AEeow+FvfKnpBg8mPxFPYY3DrVU/7Sn2PfdL+s6nAvmoOBqaDkr4qCKtP9x1X0Mpv5Q6VqdDFrr+j1AG/3dUAH4qo+tKaLe61rhLq2vr8UebJuaNXDqhqUw6KWSoFZlUgOpK2zLewPzSN+yLXm84Ze+qttP6Jyb991vIfRqvkqPT+TfMPoVbsLfWDj3S5rICM7B1psLioR2CCAQ2hJUbHtAT2LNFROXHKWG/cUvVWw5RWUQWop8+oPOjVAGlr3y6cj5zKnQa10Idb3Bpm4Out/HwPcJtqYNW1WquuoswO/ke8Ca6/CjvlBY631DHmBmGp5iQn2TFr2J+85HtKSftxPFzBCjgFiOwl+3mA7LLzWx1LcpeUToLm5sAT3kDU/CV2BwGQaALfe257iTudDz7pPory79fX/OaKND3MJRby37imzWcdiklhIz6PYsUa9WgxCpU/nFO+3aIV1H1rG3jOhbHLmCghizFNCNCEZtfsmcZx+mwRayC74cmr5oFs6+unulxgMI1Zc9GpkQM5Rgutm0GUH+zYXPcZ2qXLD6F+ois8S6l1RxgNMO2mYmwGpIzHLYcyRab6bEi5GU917+/xmnC4FUAFyxUBQW1IAFrDkNvWSJcZRERAEREAREQBERAEwqCZzwwEVmKSV7iW+JSVdVZjsXM9CmXIq+JIRd8rMuTKwSxfRsylQd9cwtvqO6VFIMx/U4eox5tiT1FMfxO3oPWdHiaJZGA3INvOc6tGowBqVXphwGVKGUWVti9RlJJ12WwHjKlXpknZdvnYhfPUOahVtjc8xVGuoucRTp2+TRooaY+tUuT56eQlK9Zq16dSr1qOrKGCItNWI0N0FidLamXaYJAbsHqnl+kOagG+oT2b+zyvryllh67HsscyN2SumUg8rd1jJy1unSxXSvPCX0yZ4aPUcalO177Zbz9Cq6CcQOZUf+sp9Ub/ALTDk6eeQv8AYE6LGcNFfC1cMeYakL8vlU29DkPpOZocOajWqBbkpUGIp+JRsjr9ZQL/AEzO4VO2HXVaqgX9LqfUE/CeT2hS+8jdDrh+q/ovTw2j5nwOqero1Do9JjhKgO41vTJ8mUL9YzqOsbJZWINIDLbc0iez6rqvoDzmnH9HimKrBdKeLXrRblUBuT9oFvUS6wXDyyKfZZdQd7XGqkcxyI8BzAM9iyv9TSsb7o5G3u5Z6ff7FG+Jv7SId75kUnbQai/525zdhnHyf1TAj2B+rJ3Iane1vEWPjLv/AEKDug15ofC3st/jPR0fHInlod9POedHS3VvK5GmV9U1hkFKjHY038O3T5kc83iPSSaYbmh+qVbz2N/hJ9HgtvTb8+smUeHAT0q5ahbswzhT0RAOEzocuuYc9t7H8ZP4Rg+pp9Xuqk5Sd7E3+8n3yWlICZzSo88kHN8PCIiJIgIiIAiIgCIiAIiIAiIgGmrTvIj4S8sLRaQcUyyM3ErxgpEqcEFgLaLcD6Jvb3A29JeWi0hKmMtyXfSKJeCDu/N77/Cbk4OAb2Gm3hLe0Tioguhx2yKypwkFs1tQSffuJLpYUBQvIbe/SSIljgmsMryzRVwoa1xquomSYcCbYkkklhHDHJPbT2J0C0REAREQBERAEREAREQBERAEREAREQBERAEREAREQBERAEREAREQBERAEREAREQBERAP/9k="/>
          <p:cNvSpPr>
            <a:spLocks noChangeAspect="1" noChangeArrowheads="1"/>
          </p:cNvSpPr>
          <p:nvPr/>
        </p:nvSpPr>
        <p:spPr bwMode="auto">
          <a:xfrm>
            <a:off x="1533525" y="3127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90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        The </a:t>
            </a:r>
            <a:r>
              <a:rPr lang="nl-NL" dirty="0" err="1" smtClean="0"/>
              <a:t>Belgian</a:t>
            </a:r>
            <a:r>
              <a:rPr lang="nl-NL" dirty="0" smtClean="0"/>
              <a:t> Pilot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6"/>
          </p:nvPr>
        </p:nvSpPr>
        <p:spPr>
          <a:xfrm>
            <a:off x="517390" y="1340045"/>
            <a:ext cx="8169409" cy="268579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nl-NL" sz="3600" dirty="0" smtClean="0"/>
              <a:t>TO BE CONTINUED</a:t>
            </a:r>
            <a:r>
              <a:rPr lang="mr-IN" sz="3600" dirty="0" smtClean="0"/>
              <a:t>…</a:t>
            </a:r>
            <a:endParaRPr lang="nl-BE" sz="3600" dirty="0" smtClean="0"/>
          </a:p>
          <a:p>
            <a:pPr>
              <a:buFont typeface="Wingdings" charset="2"/>
              <a:buChar char="Ø"/>
            </a:pPr>
            <a:endParaRPr lang="nl-BE" sz="3600" dirty="0"/>
          </a:p>
          <a:p>
            <a:pPr marL="0" indent="0">
              <a:buNone/>
            </a:pPr>
            <a:r>
              <a:rPr lang="nl-BE" sz="3600" dirty="0" smtClean="0"/>
              <a:t>THANK YOU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96642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Dianummer"/>
          <p:cNvSpPr txBox="1">
            <a:spLocks noGrp="1"/>
          </p:cNvSpPr>
          <p:nvPr>
            <p:ph type="sldNum" sz="quarter" idx="12"/>
          </p:nvPr>
        </p:nvSpPr>
        <p:spPr>
          <a:xfrm>
            <a:off x="8428176" y="6565668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smtClean="0"/>
              <a:t>2</a:t>
            </a:fld>
            <a:endParaRPr/>
          </a:p>
        </p:txBody>
      </p:sp>
      <p:sp>
        <p:nvSpPr>
          <p:cNvPr id="102" name="Rechthoek"/>
          <p:cNvSpPr>
            <a:spLocks noGrp="1"/>
          </p:cNvSpPr>
          <p:nvPr>
            <p:ph type="body" sz="quarter" idx="14"/>
          </p:nvPr>
        </p:nvSpPr>
        <p:spPr>
          <a:xfrm>
            <a:off x="517389" y="978776"/>
            <a:ext cx="8169411" cy="5103199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buFont typeface="Wingdings" charset="2"/>
              <a:buChar char="Ø"/>
              <a:defRPr sz="2000"/>
            </a:pPr>
            <a:r>
              <a:rPr lang="nl-BE" smtClean="0"/>
              <a:t>Bylaws SSBe GOALS</a:t>
            </a:r>
            <a:endParaRPr dirty="0"/>
          </a:p>
        </p:txBody>
      </p:sp>
      <p:pic>
        <p:nvPicPr>
          <p:cNvPr id="103" name="droppedImage.png" descr="dropped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30594" y="169260"/>
            <a:ext cx="1543001" cy="809516"/>
          </a:xfrm>
          <a:prstGeom prst="rect">
            <a:avLst/>
          </a:prstGeom>
          <a:ln w="3175">
            <a:miter lim="400000"/>
          </a:ln>
        </p:spPr>
      </p:pic>
      <p:sp>
        <p:nvSpPr>
          <p:cNvPr id="104" name="Direct representation of as much as possible Belgian Specialists in Spinal pathology (RIZIV-INAMI ( health insurance), FOD, KCE) and international stakeholders (Eurospine and others)…"/>
          <p:cNvSpPr txBox="1"/>
          <p:nvPr/>
        </p:nvSpPr>
        <p:spPr>
          <a:xfrm>
            <a:off x="1927659" y="1552918"/>
            <a:ext cx="5089923" cy="4477877"/>
          </a:xfrm>
          <a:prstGeom prst="rect">
            <a:avLst/>
          </a:prstGeom>
          <a:ln w="3175"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>
            <a:spAutoFit/>
          </a:bodyPr>
          <a:lstStyle/>
          <a:p>
            <a:pPr marL="285750" indent="-285750" defTabSz="321468">
              <a:lnSpc>
                <a:spcPct val="120000"/>
              </a:lnSpc>
              <a:buClr>
                <a:srgbClr val="000000"/>
              </a:buClr>
              <a:buSzPct val="171000"/>
              <a:buFont typeface="Arial"/>
              <a:buChar char="•"/>
              <a:defRPr sz="1200">
                <a:uFill>
                  <a:solidFill>
                    <a:srgbClr val="0000FF"/>
                  </a:solidFill>
                </a:u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sz="1600" b="1" dirty="0">
                <a:latin typeface="Arial"/>
                <a:ea typeface="Arial"/>
                <a:cs typeface="Arial"/>
                <a:sym typeface="Arial"/>
              </a:rPr>
              <a:t>Direct representation</a:t>
            </a:r>
            <a:r>
              <a:rPr sz="1600" dirty="0">
                <a:latin typeface="Arial"/>
                <a:ea typeface="Arial"/>
                <a:cs typeface="Arial"/>
                <a:sym typeface="Arial"/>
              </a:rPr>
              <a:t> of as much as possible Belgian Specialists in Spinal </a:t>
            </a:r>
            <a:r>
              <a:rPr sz="1600" dirty="0" smtClean="0">
                <a:latin typeface="Arial"/>
                <a:ea typeface="Arial"/>
                <a:cs typeface="Arial"/>
                <a:sym typeface="Arial"/>
              </a:rPr>
              <a:t>pathology</a:t>
            </a:r>
            <a:r>
              <a:rPr lang="nl-BE" sz="1600" dirty="0" smtClean="0"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sz="16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600" dirty="0">
                <a:latin typeface="Arial"/>
                <a:ea typeface="Arial"/>
                <a:cs typeface="Arial"/>
                <a:sym typeface="Arial"/>
              </a:rPr>
              <a:t>(RIZIV-INAMI ( health insurance), FOD, KCE) and international stakeholders (Eurospine and others)</a:t>
            </a:r>
          </a:p>
          <a:p>
            <a:pPr defTabSz="321468">
              <a:lnSpc>
                <a:spcPct val="120000"/>
              </a:lnSpc>
              <a:defRPr sz="1200">
                <a:uFill>
                  <a:solidFill>
                    <a:srgbClr val="0000FF"/>
                  </a:solidFill>
                </a:uFill>
                <a:latin typeface="Constantia"/>
                <a:ea typeface="Constantia"/>
                <a:cs typeface="Constantia"/>
                <a:sym typeface="Constantia"/>
              </a:defRPr>
            </a:pP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285750" indent="-285750" defTabSz="321468">
              <a:lnSpc>
                <a:spcPct val="120000"/>
              </a:lnSpc>
              <a:buClr>
                <a:srgbClr val="000000"/>
              </a:buClr>
              <a:buSzPct val="171000"/>
              <a:buFont typeface="Arial"/>
              <a:buChar char="•"/>
              <a:defRPr sz="1200">
                <a:uFill>
                  <a:solidFill>
                    <a:srgbClr val="0000FF"/>
                  </a:solidFill>
                </a:u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sz="1600" b="1" dirty="0">
                <a:latin typeface="Arial"/>
                <a:ea typeface="Arial"/>
                <a:cs typeface="Arial"/>
                <a:sym typeface="Arial"/>
              </a:rPr>
              <a:t>Promotion of quality </a:t>
            </a:r>
            <a:r>
              <a:rPr sz="1600" dirty="0">
                <a:latin typeface="Arial"/>
                <a:ea typeface="Arial"/>
                <a:cs typeface="Arial"/>
                <a:sym typeface="Arial"/>
              </a:rPr>
              <a:t>in the care of spinal pathologies.</a:t>
            </a:r>
          </a:p>
          <a:p>
            <a:pPr defTabSz="321468">
              <a:lnSpc>
                <a:spcPct val="120000"/>
              </a:lnSpc>
              <a:buClr>
                <a:srgbClr val="000000"/>
              </a:buClr>
              <a:buSzPct val="171000"/>
              <a:buChar char=""/>
              <a:defRPr sz="1200">
                <a:uFill>
                  <a:solidFill>
                    <a:srgbClr val="0000FF"/>
                  </a:solidFill>
                </a:uFill>
                <a:latin typeface="Constantia"/>
                <a:ea typeface="Constantia"/>
                <a:cs typeface="Constantia"/>
                <a:sym typeface="Constantia"/>
              </a:defRPr>
            </a:pP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285750" indent="-285750" defTabSz="321468">
              <a:lnSpc>
                <a:spcPct val="120000"/>
              </a:lnSpc>
              <a:buClr>
                <a:srgbClr val="000000"/>
              </a:buClr>
              <a:buSzPct val="171000"/>
              <a:buFont typeface="Arial"/>
              <a:buChar char="•"/>
              <a:defRPr sz="1200">
                <a:uFill>
                  <a:solidFill>
                    <a:srgbClr val="0000FF"/>
                  </a:solidFill>
                </a:u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sz="1600" b="1" dirty="0">
                <a:latin typeface="Arial"/>
                <a:ea typeface="Arial"/>
                <a:cs typeface="Arial"/>
                <a:sym typeface="Arial"/>
              </a:rPr>
              <a:t>Creation</a:t>
            </a:r>
            <a:r>
              <a:rPr sz="1600" dirty="0">
                <a:latin typeface="Arial"/>
                <a:ea typeface="Arial"/>
                <a:cs typeface="Arial"/>
                <a:sym typeface="Arial"/>
              </a:rPr>
              <a:t> of “National Guidelines” based on </a:t>
            </a:r>
            <a:r>
              <a:rPr lang="nl-BE" sz="1600" dirty="0" smtClean="0">
                <a:latin typeface="Arial"/>
                <a:ea typeface="Arial"/>
                <a:cs typeface="Arial"/>
                <a:sym typeface="Arial"/>
              </a:rPr>
              <a:t>international guidelines and on </a:t>
            </a:r>
            <a:r>
              <a:rPr sz="1600" dirty="0" smtClean="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nl-BE" sz="1600" dirty="0" smtClean="0">
                <a:latin typeface="Arial"/>
                <a:ea typeface="Arial"/>
                <a:cs typeface="Arial"/>
                <a:sym typeface="Arial"/>
              </a:rPr>
              <a:t>n</a:t>
            </a:r>
            <a:r>
              <a:rPr sz="16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600" dirty="0">
                <a:latin typeface="Arial"/>
                <a:ea typeface="Arial"/>
                <a:cs typeface="Arial"/>
                <a:sym typeface="Arial"/>
              </a:rPr>
              <a:t>implementation of a </a:t>
            </a:r>
            <a:r>
              <a:rPr sz="1600" b="1" dirty="0">
                <a:latin typeface="Arial"/>
                <a:ea typeface="Arial"/>
                <a:cs typeface="Arial"/>
                <a:sym typeface="Arial"/>
              </a:rPr>
              <a:t>“national registry”</a:t>
            </a:r>
          </a:p>
          <a:p>
            <a:pPr defTabSz="321468">
              <a:lnSpc>
                <a:spcPct val="120000"/>
              </a:lnSpc>
              <a:defRPr sz="1200">
                <a:uFill>
                  <a:solidFill>
                    <a:srgbClr val="0000FF"/>
                  </a:solidFill>
                </a:uFill>
                <a:latin typeface="Constantia"/>
                <a:ea typeface="Constantia"/>
                <a:cs typeface="Constantia"/>
                <a:sym typeface="Constantia"/>
              </a:defRPr>
            </a:pP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285750" indent="-285750" defTabSz="321468">
              <a:lnSpc>
                <a:spcPct val="120000"/>
              </a:lnSpc>
              <a:buClr>
                <a:srgbClr val="000000"/>
              </a:buClr>
              <a:buSzPct val="171000"/>
              <a:buFont typeface="Arial"/>
              <a:buChar char="•"/>
              <a:defRPr sz="1200">
                <a:uFill>
                  <a:solidFill>
                    <a:srgbClr val="0000FF"/>
                  </a:solidFill>
                </a:u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sz="1600" b="1" dirty="0">
                <a:latin typeface="Arial"/>
                <a:ea typeface="Arial"/>
                <a:cs typeface="Arial"/>
                <a:sym typeface="Arial"/>
              </a:rPr>
              <a:t>Amelioration of teaching </a:t>
            </a:r>
            <a:r>
              <a:rPr sz="1600" dirty="0">
                <a:latin typeface="Arial"/>
                <a:ea typeface="Arial"/>
                <a:cs typeface="Arial"/>
                <a:sym typeface="Arial"/>
              </a:rPr>
              <a:t>in diagnosis and therapeutic strategies in patients with spinal problems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900" y="44624"/>
            <a:ext cx="6172200" cy="11049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l-BE" sz="2800" dirty="0" smtClean="0">
                <a:solidFill>
                  <a:srgbClr val="003399"/>
                </a:solidFill>
              </a:rPr>
              <a:t> History of the Belgian Pilot</a:t>
            </a:r>
            <a:endParaRPr lang="nl-BE" sz="2800" dirty="0">
              <a:solidFill>
                <a:srgbClr val="003399"/>
              </a:solidFill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628650" y="1265241"/>
            <a:ext cx="7886700" cy="49117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sz="2400" dirty="0" smtClean="0"/>
              <a:t>2011-12	Preparation establishment SSBe</a:t>
            </a:r>
          </a:p>
          <a:p>
            <a:pPr marL="0" indent="0">
              <a:buNone/>
            </a:pPr>
            <a:r>
              <a:rPr lang="nl-BE" sz="2400" dirty="0" smtClean="0"/>
              <a:t>			</a:t>
            </a:r>
            <a:r>
              <a:rPr lang="nl-BE" sz="1800" dirty="0" smtClean="0"/>
              <a:t>registry as common project over several societies</a:t>
            </a:r>
          </a:p>
          <a:p>
            <a:pPr marL="0" indent="0">
              <a:buNone/>
            </a:pPr>
            <a:r>
              <a:rPr lang="nl-BE" sz="2400" dirty="0" smtClean="0"/>
              <a:t>2013		Establishment SSBe</a:t>
            </a:r>
          </a:p>
          <a:p>
            <a:pPr marL="0" indent="0">
              <a:buNone/>
            </a:pPr>
            <a:r>
              <a:rPr lang="nl-BE" sz="2400" dirty="0" smtClean="0"/>
              <a:t>01/2014	First pilot registry meeting and draft project</a:t>
            </a:r>
          </a:p>
          <a:p>
            <a:pPr marL="0" indent="0">
              <a:buNone/>
            </a:pPr>
            <a:r>
              <a:rPr lang="nl-BE" sz="2400" dirty="0" smtClean="0"/>
              <a:t>			</a:t>
            </a:r>
            <a:r>
              <a:rPr lang="nl-BE" sz="1800" dirty="0" smtClean="0"/>
              <a:t>Choice for Spine Tango as platform</a:t>
            </a:r>
          </a:p>
          <a:p>
            <a:pPr marL="0" indent="0">
              <a:buNone/>
            </a:pPr>
            <a:r>
              <a:rPr lang="nl-BE" sz="1800" dirty="0" smtClean="0"/>
              <a:t>			Summer 2014: start of validation study of Dutch COMI-Back</a:t>
            </a:r>
          </a:p>
          <a:p>
            <a:pPr marL="0" indent="0">
              <a:buNone/>
            </a:pPr>
            <a:r>
              <a:rPr lang="nl-BE" sz="1800" dirty="0" smtClean="0"/>
              <a:t>			Summer 2014: deal with industry for data manager</a:t>
            </a:r>
          </a:p>
          <a:p>
            <a:pPr marL="0" indent="0">
              <a:buNone/>
            </a:pPr>
            <a:r>
              <a:rPr lang="nl-BE" sz="2400" dirty="0" smtClean="0"/>
              <a:t>12/2014	Implant budget cut ( 36%)</a:t>
            </a:r>
          </a:p>
          <a:p>
            <a:pPr marL="0" indent="0">
              <a:buNone/>
            </a:pPr>
            <a:r>
              <a:rPr lang="nl-BE" sz="2400" dirty="0" smtClean="0"/>
              <a:t>			</a:t>
            </a:r>
            <a:r>
              <a:rPr lang="nl-BE" sz="1800" dirty="0" smtClean="0"/>
              <a:t>Withdrawal of industry as partner</a:t>
            </a:r>
          </a:p>
          <a:p>
            <a:pPr marL="0" indent="0">
              <a:buNone/>
            </a:pPr>
            <a:r>
              <a:rPr lang="nl-BE" sz="1800" dirty="0" smtClean="0"/>
              <a:t>			Letter to Minister</a:t>
            </a:r>
            <a:endParaRPr lang="nl-BE" sz="2400" dirty="0" smtClean="0"/>
          </a:p>
          <a:p>
            <a:pPr marL="0" indent="0">
              <a:buNone/>
            </a:pPr>
            <a:r>
              <a:rPr lang="nl-BE" sz="2400" dirty="0" smtClean="0"/>
              <a:t>24/03/2015	First INAMI/RIZIV ad hoc spine meeting</a:t>
            </a:r>
          </a:p>
          <a:p>
            <a:pPr marL="0" indent="0">
              <a:buNone/>
            </a:pPr>
            <a:r>
              <a:rPr lang="nl-BE" sz="2400" dirty="0" smtClean="0"/>
              <a:t>			</a:t>
            </a:r>
            <a:r>
              <a:rPr lang="nl-BE" sz="2000" dirty="0" smtClean="0"/>
              <a:t>(nomenclatura, registry, spine units, guidelines)</a:t>
            </a:r>
            <a:r>
              <a:rPr lang="nl-BE" sz="2400" dirty="0" smtClean="0"/>
              <a:t>	</a:t>
            </a:r>
          </a:p>
          <a:p>
            <a:pPr marL="0" indent="0">
              <a:buNone/>
            </a:pPr>
            <a:r>
              <a:rPr lang="nl-BE" sz="2400" dirty="0" smtClean="0"/>
              <a:t>12/2016	Meeting with Health Data</a:t>
            </a:r>
          </a:p>
          <a:p>
            <a:pPr marL="0" indent="0">
              <a:buNone/>
            </a:pPr>
            <a:r>
              <a:rPr lang="nl-BE" sz="2400" dirty="0" smtClean="0"/>
              <a:t>02/2017	Dutch validation COMI-Back achieved</a:t>
            </a:r>
          </a:p>
          <a:p>
            <a:pPr marL="0" indent="0">
              <a:buNone/>
            </a:pPr>
            <a:endParaRPr lang="nl-BE" sz="2400" dirty="0" smtClean="0"/>
          </a:p>
          <a:p>
            <a:pPr lvl="2">
              <a:buFontTx/>
              <a:buChar char="-"/>
            </a:pPr>
            <a:endParaRPr lang="nl-BE" sz="1600" dirty="0" smtClean="0"/>
          </a:p>
          <a:p>
            <a:pPr lvl="1">
              <a:buFontTx/>
              <a:buChar char="-"/>
            </a:pPr>
            <a:endParaRPr lang="nl-BE" sz="2000" dirty="0" smtClean="0"/>
          </a:p>
          <a:p>
            <a:pPr lvl="1">
              <a:buFontTx/>
              <a:buChar char="-"/>
            </a:pPr>
            <a:endParaRPr lang="nl-BE" sz="2000" dirty="0"/>
          </a:p>
        </p:txBody>
      </p:sp>
      <p:sp>
        <p:nvSpPr>
          <p:cNvPr id="9" name="AutoShape 8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190625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0" name="AutoShape 10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304925" y="79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2" name="AutoShape 12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419225" y="1603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3" name="AutoShape 6" descr="data:image/jpeg;base64,/9j/4AAQSkZJRgABAQAAAQABAAD/2wCEAAkGBhQSEBUSEBISEBAPFRcQFhUQFBQUEBcVFBAVFBgUFBYXGyYeGBsjGhIVHy8gIycpLCwsFR4xNzAqNSYrLCkBCQoKDgwOGg8PGiwkHyEpKik1KS8qKiwpLiosMCwqLC4sKTQsLCkpKSkuKS0pLCw2LyksLCksKSksLCwpLywsLP/AABEIAOIA3wMBIgACEQEDEQH/xAAbAAEAAgMBAQAAAAAAAAAAAAAABAUCAwYBB//EAEwQAAIBAgQCBwMIBQgIBwAAAAECAAMRBBIhMQVBBhMiUWFxgTKRoUJScoKSscHwFCNTorIHJDNDYsLR8RU0Y3ODk6OzFiVUZMPS4f/EABoBAQADAQEBAAAAAAAAAAAAAAACAwQBBQb/xAAwEQACAgECAwUHBAMAAAAAAAAAAQIDEQQxEiFBBRNhcYEikaGxwdHwFDJR4TNCYv/aAAwDAQACEQMRAD8A+4xEQBERAEREAREQBERAEREAREQBERAEREAREQBERAEREAREQBERAEREAREQBERAEREAREQBExLTU+JAnMnUsm+eZpX47iop02c7KL/4CMDiroCdyLn11keNE+7ZPzwXlHxriXV2PI6SNw/j2cMOajOPK9j+HvnO8RJUyaydKHE9vORw/H7VGS/sNYeRAYfAy8pY24nO8R10tFleeyEuKmYxM6rEQ4GSp5eRv0qejECS4kc4Gb7z0Gac8zUzpHBsieCezpwREQBERAEREAREQBETyAezBnnpMjYirYSLeCUVk0YzGWlOcaWaauJYqQ8E9zMs55PQrqSWSR0gotVwtVE9srdfEqQ1vW0hcF6WB6KEqbgBWsdQy6G49JOx/FEo5esNi+w5mU2KqU2YtSAAbViBa57z4yltmiMEy06RYoVcKXQ3yML94vp+Mquhz5q7DcGk/wB6zyu1sJiCdsqgfSzT3+Tqib1Kh2SmR9o3/u/GSTy0RaUYyRXV6xXHVByy0z+4B+E7TAVLqJwWIfNxCoRtkpj90Gd1w4dgSLfI7NcieHnvWTXPDI5ZTgVK9pG/0haMQ0qMVUk1Jk1BM6TC8TBlnRq3nz+jjSDOm4Tj7zTCzO5mtpxzR0SmZTVSe82zQY2IiIOCIiAIiIAiJ5AEREHTBzKvH1tJYV30lDxCrKLGaaY5ZT457mY8OOs04p9Znw9u1Mh6KXIrv5SKidXhf2wqNlt8zS9/XL8Zr4TRLdlRck2E39JujlXEYinUQK6KgTKWswOYm4vve/wnT9G+Efo9O72NVu7UKO6/OdxxMjx8EfE5fj1F6rpg8OpYKc1QjYt4nkBOgp4RcJhuoU3q1NWO1tNSe4W+6TOIcX6s5UC5jqdgB4mcBxjjbVy9Kg10c2qVju/etP8As+PPy368LYhFOWM7DgxFbE1qq6oz5VPeqDKD7gJ3+FSyic10a4YEUADQTqVkGSmZTBjMiZorVJErRFxVSU+KqSbi60qqz3ki+KME3l5wx7Spw9O5k+upyCmn9JXIpL9bc+gvOoS2Os4DWL0zU5Oxy/RU2B+BlpNGDwwpoqL7KKFHkBab56KWEeNJ5eREROkRERAEREA8MREATFjMprczjOoi4p9Jz+PaXWKaUWNMyWM9ClFHin1jA1u1NeLOsxw28pNnQ67g+Lp1qZZTcoxQgizAi2hB8CD6yTXxYUE9wvOWrcOqAmrhyMzAZ6bEqr22YMPZYd+x5yFisbi6n6tcPUDczVZeqHjdfakuIo7vLy2V/SLiDVW6lSbv26hG+W+iev3DxkrgnAjppZRJ/Bui+S7VW6yq5zM3j3DwnQpTCiw0nC3ONjHDYcKLCSA015p4zzjIYyZu8r8VXkio8r8UsJHFjJAxFa8jotzN7UdZIw+FjBZxI2YPDy36NYTrKzVz7FK9Gn3FvluP4ffK7EI3ZpU/6WuerXwHynPgBrOzwGDWlTWmgsqAKP8AE+JOvrL6YZeTLqbMRwupvE9iJrPOEREAREQBETyAIieQdBmmqZuMj1jISJx3K7FPKXGvLPFvKXFve99hoe8m18o9N+77sNs1Hmz0qkU2KbWSMBR58hb4m0xdAxse8i/LcG48pnTqHqqgtbLkN++1ZdR4TItSm0kjQ1hFsuORSFuL5c3ptJPDsSKy511W+X1AB/ET57jcQ2fF1Lm1JFoDuuw1+Jn0HoVw7q8DRB9pk6w+dQl/uYD0l2tk6YZhu3j89xj7wkqt2I+aBf1/ynHcU6TMca2Hp7U2yE/QXtfG4nbqQiPVbYFqh+ig/wDqk+RcCbMMXin1ZKbN/wASq9/v++Z9BKy2cnZssL7nHN4eDreDY2pWVqlyQWLKBzRHAsPEhXP1pZVsepJ/W018HORvUNa0j9HsIVoZVUWpKqMzMEQHJe19STrfQcxMqlJzrZrX3psKi8hsLN+7PSthTNpOfC/gVd7bBvhhlGxMVcFVdKjn2RTYNY30ZraADc3+N5MeleQ8ECbENdTsRtfb71I9ZZAfn89xmqjSqpc3nJjt1crHtgirhdfP8/dJFLD2m+mnP8+P32kfiOJ6ui781Ukeew+JEr1OFiKNOj4pZkyT0Xw3WVauIOqqTh6Xkp7bDzbT0M6eQOA4HqcNSp81QZvpHtN8SZPk4R4Y4KrZcUmxERJlYiIgCIiAJ5EQdPJ7EQDwyNidpJMiYoyEticNynxGplNjsMTSQpcsr1Kbhd75mPpcFT6iXWIcKCx2Gs53jPD6nW5mqCncKGp0sTUotbuqEU2W+o1Fjra9gJ51sIz5SaXize5uCTis+CMTgKh/q2AI8L6WI09JqJ7FQEEF2RLHT+tBNh5C8xxPA0K5kwTX3zpWV6l+8VDVD3kDDUayVL1jiMgByfpBzDN4Ec8ubc7XhdnwTUo2xe3Lr6c3kojr5ylwSqks9enryRVmnnw4Qe1jsaR9XPlHxAn2NVCppoFGnkBp90+U9H8PfFcPQ7LTfEnz6ssD9oT6liHtTPu9+n4yrWTXeKL6LPv5fc49jn+nGK6rh1XvamKX/MZUPwYz51wUfzUU+eKxCA/RptmP8B987L+VetbBqvz6yD0FOo34CcvgMGVbBKf2L1/tCw/ik+zVmty/lv7fQn0XmdOWIoW2C1WJ+uikH7LiaKdQ30OpJt8O7y+AknGYtAwyVKeYgKwJVka1gAy3GoudQQfPaYBVa5ZMl9S1Ml1Fh8pSAwFjyvKtVo7VOU0srwLaNVW0ovkyXScBrnRauVgfkZyoRlJ2UkopF9ye+WX4/n4i8pKTdWbOQ1NhaynN1gIACqPlXGkt8IjBFVzdlUBueoAvrz5m89Ds292QcH/r1MOvpUJcS6kk8h+fzvIOPp9ZUoUeVWqC30KYzt9wk6a+D08+PZtxh6IH16rX/hWdsfHaaal3dGfDJ1URE1GEREQBERAETwmcxT6e0gB1iFc6LVXqmWr2XQsFbbLU0tkF9WWxN4B1E8nMf+P6N9VfIwBVlsxYkm4AHcBe9/AXm9emtHIahDhBU6oHskkdQlbPbNcdmoOzq2lrX0gHQT2cxW6f4ddxU0GZtENgL3Isxz2sNFv7Qm4dN6OnZqBTzIAOiozaE62DjbU8g0Av2kLETOnj1aitY3RGQVe3YEKVzdqxIGnjKur0iwx2xOH9atMH4mVzLa9yLxM+wORqrf0DMP3lWc7WbMxJPavc33tca/FZd8Qx9NlGWrTaz0z2XU/1ya6HuvKmvgGZz2GtfcA23GvnPD1f7z1qmsEUMRtz0037tB4EGblqA0wHNg1RAvO5ysVB8yB75hUpnUFqaki1mdA1xrqL7Xvp4yq6QIy4aspGXKBVU35o+YG/fylFfsTi5fyi6KU8pGeF4qlN8BXbsiktTh9X+z7SqT3C+vlO7xWMugH9pL/bUT5DiMb+kU1dtq9qFUaW61V7FQDlfKAf8p13AOKmphKZY3YBUa++anUCG/2b+sv7Sg8xsj5PyK5aXhePVeRI/lWXNg6ZHyay/GlVH4SuFG+MSmdVpYehQNu6pVUEfZBln0/7WCHhXpfHMPxlfgjnxld1Fyr0LDmerTOQL8zrLuzXKWk5b8/qY5YjJZ6f0X2O4yxYhAOrF1CZQEyjSxFttDI6gL2kNqbHLb9mxNgQfmEiwHI25HTU9NS5K1aerZstQ5HAO91exv8AnaZYVe1ZXpVbghlV1bs66ZeY11maq+ymzjXqjRZTXbDhPKFbJVy9WoY7lVAJ9QOevqJe0NvK35915V4VAXK3vksVJ3yNfKCeZUqwv3AcyZcUxofz+dbz6iFsLK1ZHZ8z56VUo2cEt9jKbOiCX/SKnN65T0pqFH3maxJHQofzQN8+pVb31WH4Tz6uc8nsX8q8IvoiJrPPEREAREQBORXjOIFMtUwK/q0NR73S7GyOBdSLkEuTcjL2dSDOuiAclhukFZxmGE62i9hTyK1msTZgStgpKqRmAtfeYU+J4knO+BDCmWqqQrKwYtl7ClblrNck2NlNt52E8gHKPxWutAVjhFW2bOhXLlRUVtWI0XMah2//AFhekFerl6vBKUORlds4p2I9pex9G2xtfunVz2AcrU4/jCjZMFlZV0DFzrdFAACgN7efQ7KRoZcVWJUZuYBIN+7uMnvIeJlc9i2vc4/jfB1QVKlOlTdWBapSKIcxtq9PMLCppqNm8DqanEcHwoGZBhhnFyowiFQb2KG7Kcw2K6EEHQbDq+KNamx7hmPkCCfgDOS4zhWWs9SmRnJuynRKgANiTbR9AA21iA2lsvnXamdfsxeDb+mhN5kjI8Go5LK1Knpqq08Sg537K4gAbSpxXR4EMi1SRqMinEql7Hk9ZlG3dLCliBUUspIte6sLMhUr2XG+axGnhcXuJswSfrADrY2uPZG66951UTNLX3y5SfwX2LqdHRB5S+L+5874ahGHqAMxyvTIBsRe+nK97jvnbdGV/UVR8ytVH8LfjKfhvBSEWn8utiWVh3DD6m/73unRdAcPnw2Ifk9aoR/ylP4iXa7lRl+HzRsnao8K/wCSx6bL/wCXOfmvSb/rKPxkDgrZa9VrE3NMgDck0soAv3m0uemtK/DK3gtNvdWpmUfDms7N83qah8lJY/BTIdkya07a6Nnl24lLD65+hf43DWNnq01IvdQj1QLDYtmXXVeU8NEEWZ6L2OgvUQggXGXQlCO8GRsZRbrG7LNqToNCG7vvmH6I4AJ/VLfKWqMF001BbmbeP4yEtfe88+T8EWLR0rHIscFTW5FmWoLEh2zNYXykHYrqdR3nncSyXa/efw1lHSzWFyLg3pupDAHzG6nmOfhpa4weIz0w1ipO4PJgWVh6EEek9LS6qNtThhJpbLYx26d13RlnKbNokroV/qVPzqf955FEk9Cv9STwaoP+s87R+40an9nqXsRE1nniIiAIiIAiIgCIiAIiIBg8hYraT2EhYpZCWxbW+ZU10uCDsQRrtqLTksRjqPZFTEUkqIopsrG9UOFCsMoF73G/P7+wqzn8RUy5m1P6x1sCQAM/PKQSTfNqdm2nl3qrezPoehmzl3ePUp6+FYt1uHoV2qC2rqtGk6gnsv1hDndrMFut+Yup34JxVJH6PXpPTIU3eixU5dMwD3sQAQRcEaiSBXtrlUHfshl3tpdTfc85FxrZyGQ5KijRi1QkrfVGBftITy5HUEHWVq3SOOHB+efz5EO71SeVNe78+Z6BlxFK65GavVUAkXtWwQsdLj2lfnzMlfya4e2BYHc1qgPolNfwlHxPiQD0qjp1Ro4mg9Rb3sjUrZw3ylJzjN4WNiCJf9E660mxOGvrTrtXQ39qlWtlYd9itj5iO0FxaT2Ftj3LB3E2/a/Nyy6Rpm4ZXH/tmP2aeb8JzHA8QFq3O3VUW7/2g9Z1Vds+DqpuTRq0/UU3WcbganYoOu7YVX05mjUU+/tSHY8nGuaXST+RVOOXh9TosTw91NlpsgtogxGRvLqw4UctLiYUqZvmWnZl0OcE1BzIJa5GnjY3BmPEnLVGYEnPdgQLjVdx3m1rTYOKAizrmK3AOdkNrEhSVPa9drn1up7QUZ5cVjyWTtuico4UnnzeAlJbklSrHQlCyEnbXKRfYanvltgABTsosBqPXW+u5uTrKtcbT27dMnmrmoNh8mpf4EbXk3h9ftZGIJIJVlBCst7bE9kgkXH9oenoVami5tRWJPw39THKi6nDk8pE0Tf0Lb9Q6fs69VP38396R570YqZcTiaXz8mIX6y5W+KiV1cpG+9ZrydNERNh5oiIgCIiAIiIAiIgCIiAeGRMVJZkTFSE9iyvcqau8qscgDnuqIzH6VLLZh4lXt9US2qyt4qpyZ1tnTQZgShz2Qq1tbG4Nx3DfY+dbW7FwrdnpqSguJ7IoDsNjl7IA77Dl3aRWokC+VtCSSFOpvmveZVcVUUhXXD4W+9Z66VFAF9adJsrM2thfQX5yDjaSVCepr4vFVP9nVqW91PKiDztK6+zLH/kaj65/ozy7SgscEXL4FL0vxShaDEXAL0zbco2UkfujQ6fAiJheKGkyurFkoWq0yfbOHc5KlI99tPcJ5xnoxiGGZmzMtyEes1SpbuG638jykHg65kpAjerUofVqU7ke+xl0IRjHu1JSPUql3sG5Q4eqzvywfV+G4nMSoN1qDMDy17Jt53U+s43o5iP1WG11TraX97/AOOXXQpy1DDsd1V6fn1bZR/2xKTAYbq3rJ/6bGFfq1GNMH96Z+zkoTnD+MfN/YxalLKa/PzJ1XEAKWtN2pA65Q4CnY9lXuBvymn9IfmzH/eJTdd9DooPMc+cmUceVpswALFlpm4B7C0lOX7TkzXQdNQLUmB27Rom+hBQexe+hW219RvpnqNMrHCda33Mao1HBxRm/Ih576kUe/2XS2/IMb7S1wFPXMWzNbKtlyoozA6C53IXUk+k0XUk5npgj5lJiNwdSXHMjl3yVQqG1smbuNLVTyscxGQ279NN5ZTLQxnmHJ+OfqV2x1bjifNehPv8df8AEe+Rut6rF0KuyuThn8qmqX+sIo4oE5CCj7gNbtW3KkEhhbexuOdp5xLDdbRZRoxF17wym4+IlluMqyDymX6eTlF1z3XyOxiQeC8R6/D06vN17Q7mGjD3gydNCeTG1h4YiInTgiIgCIiAIiIAiIgAyLiRJU01lkZbE4PmU1cayLXohlKnZhb/AAPodZOxKyKZifJnpRxJYZzdFVpIhRFBZQXdlDVS+z5nIuTcN5W0mNfHuwtmYg30v46WA02Bk3iNKxcDYZawHdmZlcDztm8yZWWuD8ksLe/c++3vnj2uXE1J5NFcYxXsoj0KQNRfEi9973PLzG/jKbB8OCYzCUjY9bUr1jbbMWqIFHl1dvMzonTW40I27hfTQfnWVfSZjSajiVGlOsK2g1VjY1E8msGH1pp0U4qeH1LbLJcDSOh6IYM08NhSwtmzk/8AEeow+FvfKnpBg8mPxFPYY3DrVU/7Sn2PfdL+s6nAvmoOBqaDkr4qCKtP9x1X0Mpv5Q6VqdDFrr+j1AG/3dUAH4qo+tKaLe61rhLq2vr8UebJuaNXDqhqUw6KWSoFZlUgOpK2zLewPzSN+yLXm84Ze+qttP6Jyb991vIfRqvkqPT+TfMPoVbsLfWDj3S5rICM7B1psLioR2CCAQ2hJUbHtAT2LNFROXHKWG/cUvVWw5RWUQWop8+oPOjVAGlr3y6cj5zKnQa10Idb3Bpm4Out/HwPcJtqYNW1WquuoswO/ke8Ca6/CjvlBY631DHmBmGp5iQn2TFr2J+85HtKSftxPFzBCjgFiOwl+3mA7LLzWx1LcpeUToLm5sAT3kDU/CV2BwGQaALfe257iTudDz7pPory79fX/OaKND3MJRby37imzWcdiklhIz6PYsUa9WgxCpU/nFO+3aIV1H1rG3jOhbHLmCghizFNCNCEZtfsmcZx+mwRayC74cmr5oFs6+unulxgMI1Zc9GpkQM5Rgutm0GUH+zYXPcZ2qXLD6F+ois8S6l1RxgNMO2mYmwGpIzHLYcyRab6bEi5GU917+/xmnC4FUAFyxUBQW1IAFrDkNvWSJcZRERAEREAREQBERAEwqCZzwwEVmKSV7iW+JSVdVZjsXM9CmXIq+JIRd8rMuTKwSxfRsylQd9cwtvqO6VFIMx/U4eox5tiT1FMfxO3oPWdHiaJZGA3INvOc6tGowBqVXphwGVKGUWVti9RlJJ12WwHjKlXpknZdvnYhfPUOahVtjc8xVGuoucRTp2+TRooaY+tUuT56eQlK9Zq16dSr1qOrKGCItNWI0N0FidLamXaYJAbsHqnl+kOagG+oT2b+zyvryllh67HsscyN2SumUg8rd1jJy1unSxXSvPCX0yZ4aPUcalO177Zbz9Cq6CcQOZUf+sp9Ub/ALTDk6eeQv8AYE6LGcNFfC1cMeYakL8vlU29DkPpOZocOajWqBbkpUGIp+JRsjr9ZQL/AEzO4VO2HXVaqgX9LqfUE/CeT2hS+8jdDrh+q/ovTw2j5nwOqero1Do9JjhKgO41vTJ8mUL9YzqOsbJZWINIDLbc0iez6rqvoDzmnH9HimKrBdKeLXrRblUBuT9oFvUS6wXDyyKfZZdQd7XGqkcxyI8BzAM9iyv9TSsb7o5G3u5Z6ff7FG+Jv7SId75kUnbQai/525zdhnHyf1TAj2B+rJ3Iane1vEWPjLv/AEKDug15ofC3st/jPR0fHInlod9POedHS3VvK5GmV9U1hkFKjHY038O3T5kc83iPSSaYbmh+qVbz2N/hJ9HgtvTb8+smUeHAT0q5ahbswzhT0RAOEzocuuYc9t7H8ZP4Rg+pp9Xuqk5Sd7E3+8n3yWlICZzSo88kHN8PCIiJIgIiIAiIgCIiAIiIAiIgGmrTvIj4S8sLRaQcUyyM3ErxgpEqcEFgLaLcD6Jvb3A29JeWi0hKmMtyXfSKJeCDu/N77/Cbk4OAb2Gm3hLe0Tioguhx2yKypwkFs1tQSffuJLpYUBQvIbe/SSIljgmsMryzRVwoa1xquomSYcCbYkkklhHDHJPbT2J0C0REAREQBERAEREAREQBERAEREAREQBERAEREAREQBERAEREAREQBERAEREAREQBERAP/9k="/>
          <p:cNvSpPr>
            <a:spLocks noChangeAspect="1" noChangeArrowheads="1"/>
          </p:cNvSpPr>
          <p:nvPr/>
        </p:nvSpPr>
        <p:spPr bwMode="auto">
          <a:xfrm>
            <a:off x="1533525" y="3127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cxnSp>
        <p:nvCxnSpPr>
          <p:cNvPr id="7" name="Rechte verbindingslijn met pijl 6"/>
          <p:cNvCxnSpPr/>
          <p:nvPr/>
        </p:nvCxnSpPr>
        <p:spPr>
          <a:xfrm flipH="1">
            <a:off x="253746" y="1149526"/>
            <a:ext cx="6858" cy="52604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6907490" y="3558248"/>
            <a:ext cx="2236510" cy="92333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BE" dirty="0" err="1" smtClean="0">
                <a:solidFill>
                  <a:srgbClr val="0000FF"/>
                </a:solidFill>
              </a:rPr>
              <a:t>Quest</a:t>
            </a:r>
            <a:r>
              <a:rPr lang="nl-BE" dirty="0" smtClean="0">
                <a:solidFill>
                  <a:srgbClr val="0000FF"/>
                </a:solidFill>
              </a:rPr>
              <a:t> </a:t>
            </a:r>
            <a:r>
              <a:rPr lang="nl-BE" dirty="0" err="1" smtClean="0">
                <a:solidFill>
                  <a:srgbClr val="0000FF"/>
                </a:solidFill>
              </a:rPr>
              <a:t>for</a:t>
            </a:r>
            <a:r>
              <a:rPr lang="nl-BE" dirty="0" smtClean="0">
                <a:solidFill>
                  <a:srgbClr val="0000FF"/>
                </a:solidFill>
              </a:rPr>
              <a:t> </a:t>
            </a:r>
            <a:r>
              <a:rPr lang="nl-BE" dirty="0" err="1" smtClean="0">
                <a:solidFill>
                  <a:srgbClr val="0000FF"/>
                </a:solidFill>
              </a:rPr>
              <a:t>funding</a:t>
            </a:r>
            <a:endParaRPr lang="nl-BE" dirty="0" smtClean="0">
              <a:solidFill>
                <a:srgbClr val="0000FF"/>
              </a:solidFill>
            </a:endParaRPr>
          </a:p>
          <a:p>
            <a:r>
              <a:rPr lang="nl-BE" dirty="0" err="1" smtClean="0">
                <a:solidFill>
                  <a:srgbClr val="0000FF"/>
                </a:solidFill>
              </a:rPr>
              <a:t>to</a:t>
            </a:r>
            <a:r>
              <a:rPr lang="nl-BE" dirty="0" smtClean="0">
                <a:solidFill>
                  <a:srgbClr val="0000FF"/>
                </a:solidFill>
              </a:rPr>
              <a:t> </a:t>
            </a:r>
            <a:r>
              <a:rPr lang="nl-BE" dirty="0" err="1" smtClean="0">
                <a:solidFill>
                  <a:srgbClr val="0000FF"/>
                </a:solidFill>
              </a:rPr>
              <a:t>enhance</a:t>
            </a:r>
            <a:r>
              <a:rPr lang="nl-BE" dirty="0" smtClean="0">
                <a:solidFill>
                  <a:srgbClr val="0000FF"/>
                </a:solidFill>
              </a:rPr>
              <a:t> </a:t>
            </a:r>
            <a:r>
              <a:rPr lang="nl-BE" dirty="0" err="1" smtClean="0">
                <a:solidFill>
                  <a:srgbClr val="0000FF"/>
                </a:solidFill>
              </a:rPr>
              <a:t>success</a:t>
            </a:r>
            <a:r>
              <a:rPr lang="nl-BE" dirty="0" smtClean="0">
                <a:solidFill>
                  <a:srgbClr val="0000FF"/>
                </a:solidFill>
              </a:rPr>
              <a:t> of</a:t>
            </a:r>
          </a:p>
          <a:p>
            <a:r>
              <a:rPr lang="nl-BE" dirty="0">
                <a:solidFill>
                  <a:srgbClr val="0000FF"/>
                </a:solidFill>
              </a:rPr>
              <a:t>m</a:t>
            </a:r>
            <a:r>
              <a:rPr lang="nl-BE" dirty="0" smtClean="0">
                <a:solidFill>
                  <a:srgbClr val="0000FF"/>
                </a:solidFill>
              </a:rPr>
              <a:t>ulticenter pilot</a:t>
            </a:r>
            <a:endParaRPr lang="nl-BE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77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 smtClean="0"/>
              <a:t>		pre- pilot</a:t>
            </a:r>
          </a:p>
          <a:p>
            <a:r>
              <a:rPr lang="nl-NL" dirty="0" smtClean="0"/>
              <a:t>                  </a:t>
            </a:r>
            <a:r>
              <a:rPr lang="nl-NL" dirty="0" err="1" smtClean="0"/>
              <a:t>Why</a:t>
            </a:r>
            <a:r>
              <a:rPr lang="nl-NL" dirty="0" smtClean="0"/>
              <a:t> </a:t>
            </a:r>
            <a:r>
              <a:rPr lang="nl-NL" dirty="0" err="1" smtClean="0"/>
              <a:t>Spine</a:t>
            </a:r>
            <a:r>
              <a:rPr lang="nl-NL" dirty="0" smtClean="0"/>
              <a:t> Tango ? 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0" y="2340429"/>
            <a:ext cx="9143999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AMONG 3 EXISTING SPINE REGISTRY PLATFORMS SPINE TANGO IS THE MOST ELABORATED</a:t>
            </a:r>
          </a:p>
          <a:p>
            <a:endParaRPr lang="nl-NL" sz="2400" dirty="0"/>
          </a:p>
          <a:p>
            <a:r>
              <a:rPr lang="nl-NL" sz="2400" dirty="0" smtClean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nl-NL" sz="2400" dirty="0" smtClean="0"/>
              <a:t>REGISTRY OF NON SURGICAL TREATMENTS</a:t>
            </a:r>
          </a:p>
          <a:p>
            <a:pPr marL="342900" indent="-342900">
              <a:buFont typeface="Arial"/>
              <a:buChar char="•"/>
            </a:pPr>
            <a:r>
              <a:rPr lang="nl-NL" sz="2400" dirty="0" smtClean="0"/>
              <a:t>MOST WIDELY USED</a:t>
            </a:r>
          </a:p>
          <a:p>
            <a:pPr marL="342900" indent="-342900">
              <a:buFont typeface="Arial"/>
              <a:buChar char="•"/>
            </a:pPr>
            <a:r>
              <a:rPr lang="nl-NL" sz="2400" dirty="0" smtClean="0"/>
              <a:t>BENCHMARKING WITH INTERNATIONAL DATA</a:t>
            </a:r>
          </a:p>
          <a:p>
            <a:endParaRPr lang="nl-NL" sz="2400" dirty="0"/>
          </a:p>
          <a:p>
            <a:endParaRPr lang="nl-NL" sz="2400" dirty="0" smtClean="0"/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42450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		pre- pilot </a:t>
            </a:r>
            <a:r>
              <a:rPr lang="mr-IN" dirty="0" smtClean="0"/>
              <a:t>–</a:t>
            </a:r>
            <a:r>
              <a:rPr lang="nl-NL" dirty="0" smtClean="0"/>
              <a:t> </a:t>
            </a:r>
            <a:r>
              <a:rPr lang="nl-NL" dirty="0" err="1" smtClean="0"/>
              <a:t>Why</a:t>
            </a:r>
            <a:r>
              <a:rPr lang="nl-NL" dirty="0" smtClean="0"/>
              <a:t> </a:t>
            </a:r>
            <a:r>
              <a:rPr lang="nl-NL" dirty="0" err="1" smtClean="0"/>
              <a:t>Spine</a:t>
            </a:r>
            <a:r>
              <a:rPr lang="nl-NL" dirty="0" smtClean="0"/>
              <a:t> Tango?</a:t>
            </a:r>
            <a:endParaRPr lang="nl-NL" dirty="0"/>
          </a:p>
        </p:txBody>
      </p:sp>
      <p:pic>
        <p:nvPicPr>
          <p:cNvPr id="5" name="Afbeelding 4" descr="Schermafbeelding 2017-10-07 om 16.27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28" y="1158164"/>
            <a:ext cx="7362473" cy="810335"/>
          </a:xfrm>
          <a:prstGeom prst="rect">
            <a:avLst/>
          </a:prstGeom>
        </p:spPr>
      </p:pic>
      <p:pic>
        <p:nvPicPr>
          <p:cNvPr id="6" name="Afbeelding 5" descr="Schermafbeelding 2017-10-07 om 16.25.3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28" y="2129133"/>
            <a:ext cx="7513059" cy="1567473"/>
          </a:xfrm>
          <a:prstGeom prst="rect">
            <a:avLst/>
          </a:prstGeom>
        </p:spPr>
      </p:pic>
      <p:pic>
        <p:nvPicPr>
          <p:cNvPr id="8" name="Afbeelding 7" descr="Schermafbeelding 2017-10-07 om 16.36.2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45" y="4118427"/>
            <a:ext cx="1754011" cy="2050143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186184" y="4728811"/>
            <a:ext cx="4538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/>
              <a:t>Everard</a:t>
            </a:r>
            <a:r>
              <a:rPr lang="nl-NL" dirty="0" smtClean="0"/>
              <a:t> </a:t>
            </a:r>
            <a:r>
              <a:rPr lang="nl-NL" dirty="0" err="1" smtClean="0"/>
              <a:t>Munting</a:t>
            </a:r>
            <a:r>
              <a:rPr lang="nl-NL" dirty="0" smtClean="0"/>
              <a:t>, Serge </a:t>
            </a:r>
            <a:r>
              <a:rPr lang="nl-NL" dirty="0" err="1" smtClean="0"/>
              <a:t>Troussel</a:t>
            </a:r>
            <a:r>
              <a:rPr lang="nl-NL" dirty="0" smtClean="0"/>
              <a:t>, Xavier </a:t>
            </a:r>
            <a:r>
              <a:rPr lang="nl-NL" dirty="0" err="1" smtClean="0"/>
              <a:t>Banse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537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2086429" y="256042"/>
            <a:ext cx="7057571" cy="1277610"/>
          </a:xfrm>
        </p:spPr>
        <p:txBody>
          <a:bodyPr>
            <a:normAutofit fontScale="90000"/>
          </a:bodyPr>
          <a:lstStyle/>
          <a:p>
            <a:pPr algn="l"/>
            <a:r>
              <a:rPr lang="nl-BE" sz="4000" dirty="0" smtClean="0"/>
              <a:t>Experience Start of the Belgian Spine Pilot</a:t>
            </a:r>
            <a:br>
              <a:rPr lang="nl-BE" sz="4000" dirty="0" smtClean="0"/>
            </a:br>
            <a:endParaRPr lang="nl-BE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1559232" y="2709817"/>
            <a:ext cx="24583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 </a:t>
            </a:r>
            <a:r>
              <a:rPr lang="nl-NL" dirty="0" err="1" smtClean="0"/>
              <a:t>Depreitere</a:t>
            </a:r>
            <a:r>
              <a:rPr lang="nl-NL" dirty="0" smtClean="0"/>
              <a:t> MD, PhD</a:t>
            </a:r>
          </a:p>
          <a:p>
            <a:r>
              <a:rPr lang="nl-NL" dirty="0" smtClean="0"/>
              <a:t>E </a:t>
            </a:r>
            <a:r>
              <a:rPr lang="nl-NL" dirty="0" err="1" smtClean="0"/>
              <a:t>Munting</a:t>
            </a:r>
            <a:r>
              <a:rPr lang="nl-NL" dirty="0" smtClean="0"/>
              <a:t> MD, PhD</a:t>
            </a:r>
          </a:p>
          <a:p>
            <a:r>
              <a:rPr lang="nl-NL" dirty="0" smtClean="0"/>
              <a:t>P Van </a:t>
            </a:r>
            <a:r>
              <a:rPr lang="nl-NL" dirty="0" err="1" smtClean="0"/>
              <a:t>Schaeybroeck</a:t>
            </a:r>
            <a:r>
              <a:rPr lang="nl-NL" dirty="0" smtClean="0"/>
              <a:t> MD</a:t>
            </a:r>
          </a:p>
          <a:p>
            <a:r>
              <a:rPr lang="nl-NL" dirty="0" smtClean="0"/>
              <a:t>J G Van Lerbeirghe MD</a:t>
            </a:r>
            <a:endParaRPr lang="nl-NL" dirty="0"/>
          </a:p>
        </p:txBody>
      </p:sp>
      <p:pic>
        <p:nvPicPr>
          <p:cNvPr id="16" name="droppedImage.png" descr="dropped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93534" y="2841616"/>
            <a:ext cx="1543001" cy="809516"/>
          </a:xfrm>
          <a:prstGeom prst="rect">
            <a:avLst/>
          </a:prstGeom>
          <a:ln w="3175">
            <a:miter lim="400000"/>
          </a:ln>
        </p:spPr>
      </p:pic>
      <p:sp>
        <p:nvSpPr>
          <p:cNvPr id="3" name="Tekstvak 2"/>
          <p:cNvSpPr txBox="1"/>
          <p:nvPr/>
        </p:nvSpPr>
        <p:spPr>
          <a:xfrm>
            <a:off x="2503893" y="1437798"/>
            <a:ext cx="54040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charset="2"/>
              <a:buChar char="Ø"/>
            </a:pPr>
            <a:r>
              <a:rPr lang="nl-BE" sz="2800" dirty="0"/>
              <a:t>agreement with the </a:t>
            </a:r>
            <a:r>
              <a:rPr lang="nl-BE" sz="2800" dirty="0" smtClean="0"/>
              <a:t>government</a:t>
            </a:r>
          </a:p>
          <a:p>
            <a:pPr marL="457200" indent="-457200">
              <a:buFont typeface="Wingdings" charset="2"/>
              <a:buChar char="Ø"/>
            </a:pPr>
            <a:r>
              <a:rPr lang="nl-BE" sz="2800" dirty="0" smtClean="0"/>
              <a:t>Define a Goal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91893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900" y="44624"/>
            <a:ext cx="6172200" cy="1104902"/>
          </a:xfrm>
        </p:spPr>
        <p:txBody>
          <a:bodyPr/>
          <a:lstStyle/>
          <a:p>
            <a:r>
              <a:rPr lang="nl-BE" sz="2800" smtClean="0">
                <a:solidFill>
                  <a:srgbClr val="003399"/>
                </a:solidFill>
              </a:rPr>
              <a:t> Goal of the Belgian Pilot</a:t>
            </a:r>
            <a:endParaRPr lang="nl-BE" sz="2800" dirty="0">
              <a:solidFill>
                <a:srgbClr val="003399"/>
              </a:solidFill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628650" y="1265241"/>
            <a:ext cx="7886700" cy="49117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sz="2000" u="sng" dirty="0" smtClean="0"/>
          </a:p>
          <a:p>
            <a:pPr marL="457200" indent="-457200">
              <a:buFont typeface="+mj-ea"/>
              <a:buAutoNum type="circleNumDbPlain"/>
            </a:pPr>
            <a:r>
              <a:rPr lang="nl-BE" sz="2000" dirty="0" smtClean="0"/>
              <a:t>Proof of concept feasibility of registering </a:t>
            </a:r>
          </a:p>
          <a:p>
            <a:pPr lvl="1">
              <a:buFont typeface="Arial"/>
              <a:buChar char="•"/>
            </a:pPr>
            <a:r>
              <a:rPr lang="nl-BE" sz="2000" dirty="0" smtClean="0"/>
              <a:t>large scale</a:t>
            </a:r>
          </a:p>
          <a:p>
            <a:pPr lvl="1">
              <a:buFont typeface="Arial"/>
              <a:buChar char="•"/>
            </a:pPr>
            <a:r>
              <a:rPr lang="nl-BE" sz="2000" dirty="0" smtClean="0"/>
              <a:t>sufficient response rate</a:t>
            </a:r>
          </a:p>
          <a:p>
            <a:pPr lvl="1">
              <a:buFont typeface="Arial"/>
              <a:buChar char="•"/>
            </a:pPr>
            <a:r>
              <a:rPr lang="nl-BE" sz="2000" dirty="0" smtClean="0"/>
              <a:t>lasting 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000" dirty="0" smtClean="0"/>
              <a:t>Investigate the most efficient and cost-effective organizational format that ensures ongoing registration with sufficient response rates. ( even external partners ( </a:t>
            </a:r>
            <a:r>
              <a:rPr lang="en-US" sz="2000" dirty="0" err="1" smtClean="0"/>
              <a:t>lynxcare</a:t>
            </a:r>
            <a:r>
              <a:rPr lang="en-US" sz="2000" dirty="0" smtClean="0"/>
              <a:t>))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000" dirty="0" smtClean="0"/>
              <a:t>150K from  RIZIV/INAMI</a:t>
            </a:r>
          </a:p>
          <a:p>
            <a:pPr marL="457200" indent="-457200">
              <a:buFont typeface="+mj-ea"/>
              <a:buAutoNum type="circleNumDbPlain"/>
            </a:pPr>
            <a:endParaRPr lang="en-US" sz="2000" dirty="0" smtClean="0"/>
          </a:p>
          <a:p>
            <a:pPr marL="457200" indent="-457200">
              <a:buFont typeface="+mj-ea"/>
              <a:buAutoNum type="circleNumDbPlain"/>
            </a:pPr>
            <a:r>
              <a:rPr lang="en-US" sz="2000" dirty="0" smtClean="0"/>
              <a:t>As preparation for the nation-wide implementation in a second stage</a:t>
            </a:r>
          </a:p>
          <a:p>
            <a:pPr marL="0" indent="0">
              <a:buNone/>
            </a:pPr>
            <a:endParaRPr lang="nl-BE" sz="2000" dirty="0" smtClean="0"/>
          </a:p>
          <a:p>
            <a:pPr>
              <a:buFontTx/>
              <a:buChar char="-"/>
            </a:pPr>
            <a:endParaRPr lang="nl-BE" sz="2400" dirty="0" smtClean="0"/>
          </a:p>
          <a:p>
            <a:pPr marL="0" indent="0">
              <a:buNone/>
            </a:pPr>
            <a:endParaRPr lang="nl-BE" sz="2400" dirty="0" smtClean="0"/>
          </a:p>
          <a:p>
            <a:pPr lvl="2">
              <a:buFontTx/>
              <a:buChar char="-"/>
            </a:pPr>
            <a:endParaRPr lang="nl-BE" sz="1600" dirty="0" smtClean="0"/>
          </a:p>
          <a:p>
            <a:pPr>
              <a:buFontTx/>
              <a:buChar char="-"/>
            </a:pPr>
            <a:endParaRPr lang="nl-BE" dirty="0" smtClean="0"/>
          </a:p>
          <a:p>
            <a:pPr marL="457200" lvl="1" indent="0">
              <a:buNone/>
            </a:pPr>
            <a:endParaRPr lang="nl-BE" sz="2000" dirty="0"/>
          </a:p>
        </p:txBody>
      </p:sp>
      <p:sp>
        <p:nvSpPr>
          <p:cNvPr id="9" name="AutoShape 8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190625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0" name="AutoShape 10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304925" y="79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2" name="AutoShape 12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419225" y="1603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3" name="AutoShape 6" descr="data:image/jpeg;base64,/9j/4AAQSkZJRgABAQAAAQABAAD/2wCEAAkGBhQSEBUSEBISEBAPFRcQFhUQFBQUEBcVFBAVFBgUFBYXGyYeGBsjGhIVHy8gIycpLCwsFR4xNzAqNSYrLCkBCQoKDgwOGg8PGiwkHyEpKik1KS8qKiwpLiosMCwqLC4sKTQsLCkpKSkuKS0pLCw2LyksLCksKSksLCwpLywsLP/AABEIAOIA3wMBIgACEQEDEQH/xAAbAAEAAgMBAQAAAAAAAAAAAAAABAUCAwYBB//EAEwQAAIBAgQCBwMIBQgIBwAAAAECAAMRBBIhMQVBBhMiUWFxgTKRoUJScoKSscHwFCNTorIHJDNDYsLR8RU0Y3ODk6OzFiVUZMPS4f/EABoBAQADAQEBAAAAAAAAAAAAAAACAwQBBQb/xAAwEQACAgECAwUHBAMAAAAAAAAAAQIDEQQxEiFBBRNhcYEikaGxwdHwFDJR4TNCYv/aAAwDAQACEQMRAD8A+4xEQBERAEREAREQBERAEREAREQBERAEREAREQBERAEREAREQBERAEREAREQBERAEREAREQBExLTU+JAnMnUsm+eZpX47iop02c7KL/4CMDiroCdyLn11keNE+7ZPzwXlHxriXV2PI6SNw/j2cMOajOPK9j+HvnO8RJUyaydKHE9vORw/H7VGS/sNYeRAYfAy8pY24nO8R10tFleeyEuKmYxM6rEQ4GSp5eRv0qejECS4kc4Gb7z0Gac8zUzpHBsieCezpwREQBERAEREAREQBETyAezBnnpMjYirYSLeCUVk0YzGWlOcaWaauJYqQ8E9zMs55PQrqSWSR0gotVwtVE9srdfEqQ1vW0hcF6WB6KEqbgBWsdQy6G49JOx/FEo5esNi+w5mU2KqU2YtSAAbViBa57z4yltmiMEy06RYoVcKXQ3yML94vp+Mquhz5q7DcGk/wB6zyu1sJiCdsqgfSzT3+Tqib1Kh2SmR9o3/u/GSTy0RaUYyRXV6xXHVByy0z+4B+E7TAVLqJwWIfNxCoRtkpj90Gd1w4dgSLfI7NcieHnvWTXPDI5ZTgVK9pG/0haMQ0qMVUk1Jk1BM6TC8TBlnRq3nz+jjSDOm4Tj7zTCzO5mtpxzR0SmZTVSe82zQY2IiIOCIiAIiIAiJ5AEREHTBzKvH1tJYV30lDxCrKLGaaY5ZT457mY8OOs04p9Znw9u1Mh6KXIrv5SKidXhf2wqNlt8zS9/XL8Zr4TRLdlRck2E39JujlXEYinUQK6KgTKWswOYm4vve/wnT9G+Efo9O72NVu7UKO6/OdxxMjx8EfE5fj1F6rpg8OpYKc1QjYt4nkBOgp4RcJhuoU3q1NWO1tNSe4W+6TOIcX6s5UC5jqdgB4mcBxjjbVy9Kg10c2qVju/etP8As+PPy368LYhFOWM7DgxFbE1qq6oz5VPeqDKD7gJ3+FSyic10a4YEUADQTqVkGSmZTBjMiZorVJErRFxVSU+KqSbi60qqz3ki+KME3l5wx7Spw9O5k+upyCmn9JXIpL9bc+gvOoS2Os4DWL0zU5Oxy/RU2B+BlpNGDwwpoqL7KKFHkBab56KWEeNJ5eREROkRERAEREA8MREATFjMprczjOoi4p9Jz+PaXWKaUWNMyWM9ClFHin1jA1u1NeLOsxw28pNnQ67g+Lp1qZZTcoxQgizAi2hB8CD6yTXxYUE9wvOWrcOqAmrhyMzAZ6bEqr22YMPZYd+x5yFisbi6n6tcPUDczVZeqHjdfakuIo7vLy2V/SLiDVW6lSbv26hG+W+iev3DxkrgnAjppZRJ/Bui+S7VW6yq5zM3j3DwnQpTCiw0nC3ONjHDYcKLCSA015p4zzjIYyZu8r8VXkio8r8UsJHFjJAxFa8jotzN7UdZIw+FjBZxI2YPDy36NYTrKzVz7FK9Gn3FvluP4ffK7EI3ZpU/6WuerXwHynPgBrOzwGDWlTWmgsqAKP8AE+JOvrL6YZeTLqbMRwupvE9iJrPOEREAREQBETyAIieQdBmmqZuMj1jISJx3K7FPKXGvLPFvKXFve99hoe8m18o9N+77sNs1Hmz0qkU2KbWSMBR58hb4m0xdAxse8i/LcG48pnTqHqqgtbLkN++1ZdR4TItSm0kjQ1hFsuORSFuL5c3ptJPDsSKy511W+X1AB/ET57jcQ2fF1Lm1JFoDuuw1+Jn0HoVw7q8DRB9pk6w+dQl/uYD0l2tk6YZhu3j89xj7wkqt2I+aBf1/ynHcU6TMca2Hp7U2yE/QXtfG4nbqQiPVbYFqh+ig/wDqk+RcCbMMXin1ZKbN/wASq9/v++Z9BKy2cnZssL7nHN4eDreDY2pWVqlyQWLKBzRHAsPEhXP1pZVsepJ/W018HORvUNa0j9HsIVoZVUWpKqMzMEQHJe19STrfQcxMqlJzrZrX3psKi8hsLN+7PSthTNpOfC/gVd7bBvhhlGxMVcFVdKjn2RTYNY30ZraADc3+N5MeleQ8ECbENdTsRtfb71I9ZZAfn89xmqjSqpc3nJjt1crHtgirhdfP8/dJFLD2m+mnP8+P32kfiOJ6ui781Ukeew+JEr1OFiKNOj4pZkyT0Xw3WVauIOqqTh6Xkp7bDzbT0M6eQOA4HqcNSp81QZvpHtN8SZPk4R4Y4KrZcUmxERJlYiIgCIiAJ5EQdPJ7EQDwyNidpJMiYoyEticNynxGplNjsMTSQpcsr1Kbhd75mPpcFT6iXWIcKCx2Gs53jPD6nW5mqCncKGp0sTUotbuqEU2W+o1Fjra9gJ51sIz5SaXize5uCTis+CMTgKh/q2AI8L6WI09JqJ7FQEEF2RLHT+tBNh5C8xxPA0K5kwTX3zpWV6l+8VDVD3kDDUayVL1jiMgByfpBzDN4Ec8ubc7XhdnwTUo2xe3Lr6c3kojr5ylwSqks9enryRVmnnw4Qe1jsaR9XPlHxAn2NVCppoFGnkBp90+U9H8PfFcPQ7LTfEnz6ssD9oT6liHtTPu9+n4yrWTXeKL6LPv5fc49jn+nGK6rh1XvamKX/MZUPwYz51wUfzUU+eKxCA/RptmP8B987L+VetbBqvz6yD0FOo34CcvgMGVbBKf2L1/tCw/ik+zVmty/lv7fQn0XmdOWIoW2C1WJ+uikH7LiaKdQ30OpJt8O7y+AknGYtAwyVKeYgKwJVka1gAy3GoudQQfPaYBVa5ZMl9S1Ml1Fh8pSAwFjyvKtVo7VOU0srwLaNVW0ovkyXScBrnRauVgfkZyoRlJ2UkopF9ye+WX4/n4i8pKTdWbOQ1NhaynN1gIACqPlXGkt8IjBFVzdlUBueoAvrz5m89Ds292QcH/r1MOvpUJcS6kk8h+fzvIOPp9ZUoUeVWqC30KYzt9wk6a+D08+PZtxh6IH16rX/hWdsfHaaal3dGfDJ1URE1GEREQBERAETwmcxT6e0gB1iFc6LVXqmWr2XQsFbbLU0tkF9WWxN4B1E8nMf+P6N9VfIwBVlsxYkm4AHcBe9/AXm9emtHIahDhBU6oHskkdQlbPbNcdmoOzq2lrX0gHQT2cxW6f4ddxU0GZtENgL3Isxz2sNFv7Qm4dN6OnZqBTzIAOiozaE62DjbU8g0Av2kLETOnj1aitY3RGQVe3YEKVzdqxIGnjKur0iwx2xOH9atMH4mVzLa9yLxM+wORqrf0DMP3lWc7WbMxJPavc33tca/FZd8Qx9NlGWrTaz0z2XU/1ya6HuvKmvgGZz2GtfcA23GvnPD1f7z1qmsEUMRtz0037tB4EGblqA0wHNg1RAvO5ysVB8yB75hUpnUFqaki1mdA1xrqL7Xvp4yq6QIy4aspGXKBVU35o+YG/fylFfsTi5fyi6KU8pGeF4qlN8BXbsiktTh9X+z7SqT3C+vlO7xWMugH9pL/bUT5DiMb+kU1dtq9qFUaW61V7FQDlfKAf8p13AOKmphKZY3YBUa++anUCG/2b+sv7Sg8xsj5PyK5aXhePVeRI/lWXNg6ZHyay/GlVH4SuFG+MSmdVpYehQNu6pVUEfZBln0/7WCHhXpfHMPxlfgjnxld1Fyr0LDmerTOQL8zrLuzXKWk5b8/qY5YjJZ6f0X2O4yxYhAOrF1CZQEyjSxFttDI6gL2kNqbHLb9mxNgQfmEiwHI25HTU9NS5K1aerZstQ5HAO91exv8AnaZYVe1ZXpVbghlV1bs66ZeY11maq+ymzjXqjRZTXbDhPKFbJVy9WoY7lVAJ9QOevqJe0NvK35915V4VAXK3vksVJ3yNfKCeZUqwv3AcyZcUxofz+dbz6iFsLK1ZHZ8z56VUo2cEt9jKbOiCX/SKnN65T0pqFH3maxJHQofzQN8+pVb31WH4Tz6uc8nsX8q8IvoiJrPPEREAREQBORXjOIFMtUwK/q0NR73S7GyOBdSLkEuTcjL2dSDOuiAclhukFZxmGE62i9hTyK1msTZgStgpKqRmAtfeYU+J4knO+BDCmWqqQrKwYtl7ClblrNck2NlNt52E8gHKPxWutAVjhFW2bOhXLlRUVtWI0XMah2//AFhekFerl6vBKUORlds4p2I9pex9G2xtfunVz2AcrU4/jCjZMFlZV0DFzrdFAACgN7efQ7KRoZcVWJUZuYBIN+7uMnvIeJlc9i2vc4/jfB1QVKlOlTdWBapSKIcxtq9PMLCppqNm8DqanEcHwoGZBhhnFyowiFQb2KG7Kcw2K6EEHQbDq+KNamx7hmPkCCfgDOS4zhWWs9SmRnJuynRKgANiTbR9AA21iA2lsvnXamdfsxeDb+mhN5kjI8Go5LK1Knpqq08Sg537K4gAbSpxXR4EMi1SRqMinEql7Hk9ZlG3dLCliBUUspIte6sLMhUr2XG+axGnhcXuJswSfrADrY2uPZG66951UTNLX3y5SfwX2LqdHRB5S+L+5874ahGHqAMxyvTIBsRe+nK97jvnbdGV/UVR8ytVH8LfjKfhvBSEWn8utiWVh3DD6m/73unRdAcPnw2Ifk9aoR/ylP4iXa7lRl+HzRsnao8K/wCSx6bL/wCXOfmvSb/rKPxkDgrZa9VrE3NMgDck0soAv3m0uemtK/DK3gtNvdWpmUfDms7N83qah8lJY/BTIdkya07a6Nnl24lLD65+hf43DWNnq01IvdQj1QLDYtmXXVeU8NEEWZ6L2OgvUQggXGXQlCO8GRsZRbrG7LNqToNCG7vvmH6I4AJ/VLfKWqMF001BbmbeP4yEtfe88+T8EWLR0rHIscFTW5FmWoLEh2zNYXykHYrqdR3nncSyXa/efw1lHSzWFyLg3pupDAHzG6nmOfhpa4weIz0w1ipO4PJgWVh6EEek9LS6qNtThhJpbLYx26d13RlnKbNokroV/qVPzqf955FEk9Cv9STwaoP+s87R+40an9nqXsRE1nniIiAIiIAiIgCIiAIiIBg8hYraT2EhYpZCWxbW+ZU10uCDsQRrtqLTksRjqPZFTEUkqIopsrG9UOFCsMoF73G/P7+wqzn8RUy5m1P6x1sCQAM/PKQSTfNqdm2nl3qrezPoehmzl3ePUp6+FYt1uHoV2qC2rqtGk6gnsv1hDndrMFut+Yup34JxVJH6PXpPTIU3eixU5dMwD3sQAQRcEaiSBXtrlUHfshl3tpdTfc85FxrZyGQ5KijRi1QkrfVGBftITy5HUEHWVq3SOOHB+efz5EO71SeVNe78+Z6BlxFK65GavVUAkXtWwQsdLj2lfnzMlfya4e2BYHc1qgPolNfwlHxPiQD0qjp1Ro4mg9Rb3sjUrZw3ylJzjN4WNiCJf9E660mxOGvrTrtXQ39qlWtlYd9itj5iO0FxaT2Ftj3LB3E2/a/Nyy6Rpm4ZXH/tmP2aeb8JzHA8QFq3O3VUW7/2g9Z1Vds+DqpuTRq0/UU3WcbganYoOu7YVX05mjUU+/tSHY8nGuaXST+RVOOXh9TosTw91NlpsgtogxGRvLqw4UctLiYUqZvmWnZl0OcE1BzIJa5GnjY3BmPEnLVGYEnPdgQLjVdx3m1rTYOKAizrmK3AOdkNrEhSVPa9drn1up7QUZ5cVjyWTtuico4UnnzeAlJbklSrHQlCyEnbXKRfYanvltgABTsosBqPXW+u5uTrKtcbT27dMnmrmoNh8mpf4EbXk3h9ftZGIJIJVlBCst7bE9kgkXH9oenoVami5tRWJPw39THKi6nDk8pE0Tf0Lb9Q6fs69VP38396R570YqZcTiaXz8mIX6y5W+KiV1cpG+9ZrydNERNh5oiIgCIiAIiIAiIgCIiAeGRMVJZkTFSE9iyvcqau8qscgDnuqIzH6VLLZh4lXt9US2qyt4qpyZ1tnTQZgShz2Qq1tbG4Nx3DfY+dbW7FwrdnpqSguJ7IoDsNjl7IA77Dl3aRWokC+VtCSSFOpvmveZVcVUUhXXD4W+9Z66VFAF9adJsrM2thfQX5yDjaSVCepr4vFVP9nVqW91PKiDztK6+zLH/kaj65/ozy7SgscEXL4FL0vxShaDEXAL0zbco2UkfujQ6fAiJheKGkyurFkoWq0yfbOHc5KlI99tPcJ5xnoxiGGZmzMtyEes1SpbuG638jykHg65kpAjerUofVqU7ke+xl0IRjHu1JSPUql3sG5Q4eqzvywfV+G4nMSoN1qDMDy17Jt53U+s43o5iP1WG11TraX97/AOOXXQpy1DDsd1V6fn1bZR/2xKTAYbq3rJ/6bGFfq1GNMH96Z+zkoTnD+MfN/YxalLKa/PzJ1XEAKWtN2pA65Q4CnY9lXuBvymn9IfmzH/eJTdd9DooPMc+cmUceVpswALFlpm4B7C0lOX7TkzXQdNQLUmB27Rom+hBQexe+hW219RvpnqNMrHCda33Mao1HBxRm/Ih576kUe/2XS2/IMb7S1wFPXMWzNbKtlyoozA6C53IXUk+k0XUk5npgj5lJiNwdSXHMjl3yVQqG1smbuNLVTyscxGQ279NN5ZTLQxnmHJ+OfqV2x1bjifNehPv8df8AEe+Rut6rF0KuyuThn8qmqX+sIo4oE5CCj7gNbtW3KkEhhbexuOdp5xLDdbRZRoxF17wym4+IlluMqyDymX6eTlF1z3XyOxiQeC8R6/D06vN17Q7mGjD3gydNCeTG1h4YiInTgiIgCIiAIiIAiIgAyLiRJU01lkZbE4PmU1cayLXohlKnZhb/AAPodZOxKyKZifJnpRxJYZzdFVpIhRFBZQXdlDVS+z5nIuTcN5W0mNfHuwtmYg30v46WA02Bk3iNKxcDYZawHdmZlcDztm8yZWWuD8ksLe/c++3vnj2uXE1J5NFcYxXsoj0KQNRfEi9973PLzG/jKbB8OCYzCUjY9bUr1jbbMWqIFHl1dvMzonTW40I27hfTQfnWVfSZjSajiVGlOsK2g1VjY1E8msGH1pp0U4qeH1LbLJcDSOh6IYM08NhSwtmzk/8AEeow+FvfKnpBg8mPxFPYY3DrVU/7Sn2PfdL+s6nAvmoOBqaDkr4qCKtP9x1X0Mpv5Q6VqdDFrr+j1AG/3dUAH4qo+tKaLe61rhLq2vr8UebJuaNXDqhqUw6KWSoFZlUgOpK2zLewPzSN+yLXm84Ze+qttP6Jyb991vIfRqvkqPT+TfMPoVbsLfWDj3S5rICM7B1psLioR2CCAQ2hJUbHtAT2LNFROXHKWG/cUvVWw5RWUQWop8+oPOjVAGlr3y6cj5zKnQa10Idb3Bpm4Out/HwPcJtqYNW1WquuoswO/ke8Ca6/CjvlBY631DHmBmGp5iQn2TFr2J+85HtKSftxPFzBCjgFiOwl+3mA7LLzWx1LcpeUToLm5sAT3kDU/CV2BwGQaALfe257iTudDz7pPory79fX/OaKND3MJRby37imzWcdiklhIz6PYsUa9WgxCpU/nFO+3aIV1H1rG3jOhbHLmCghizFNCNCEZtfsmcZx+mwRayC74cmr5oFs6+unulxgMI1Zc9GpkQM5Rgutm0GUH+zYXPcZ2qXLD6F+ois8S6l1RxgNMO2mYmwGpIzHLYcyRab6bEi5GU917+/xmnC4FUAFyxUBQW1IAFrDkNvWSJcZRERAEREAREQBERAEwqCZzwwEVmKSV7iW+JSVdVZjsXM9CmXIq+JIRd8rMuTKwSxfRsylQd9cwtvqO6VFIMx/U4eox5tiT1FMfxO3oPWdHiaJZGA3INvOc6tGowBqVXphwGVKGUWVti9RlJJ12WwHjKlXpknZdvnYhfPUOahVtjc8xVGuoucRTp2+TRooaY+tUuT56eQlK9Zq16dSr1qOrKGCItNWI0N0FidLamXaYJAbsHqnl+kOagG+oT2b+zyvryllh67HsscyN2SumUg8rd1jJy1unSxXSvPCX0yZ4aPUcalO177Zbz9Cq6CcQOZUf+sp9Ub/ALTDk6eeQv8AYE6LGcNFfC1cMeYakL8vlU29DkPpOZocOajWqBbkpUGIp+JRsjr9ZQL/AEzO4VO2HXVaqgX9LqfUE/CeT2hS+8jdDrh+q/ovTw2j5nwOqero1Do9JjhKgO41vTJ8mUL9YzqOsbJZWINIDLbc0iez6rqvoDzmnH9HimKrBdKeLXrRblUBuT9oFvUS6wXDyyKfZZdQd7XGqkcxyI8BzAM9iyv9TSsb7o5G3u5Z6ff7FG+Jv7SId75kUnbQai/525zdhnHyf1TAj2B+rJ3Iane1vEWPjLv/AEKDug15ofC3st/jPR0fHInlod9POedHS3VvK5GmV9U1hkFKjHY038O3T5kc83iPSSaYbmh+qVbz2N/hJ9HgtvTb8+smUeHAT0q5ahbswzhT0RAOEzocuuYc9t7H8ZP4Rg+pp9Xuqk5Sd7E3+8n3yWlICZzSo88kHN8PCIiJIgIiIAiIgCIiAIiIAiIgGmrTvIj4S8sLRaQcUyyM3ErxgpEqcEFgLaLcD6Jvb3A29JeWi0hKmMtyXfSKJeCDu/N77/Cbk4OAb2Gm3hLe0Tioguhx2yKypwkFs1tQSffuJLpYUBQvIbe/SSIljgmsMryzRVwoa1xquomSYcCbYkkklhHDHJPbT2J0C0REAREQBERAEREAREQBERAEREAREQBERAEREAREQBERAEREAREQBERAEREAREQBERAP/9k="/>
          <p:cNvSpPr>
            <a:spLocks noChangeAspect="1" noChangeArrowheads="1"/>
          </p:cNvSpPr>
          <p:nvPr/>
        </p:nvSpPr>
        <p:spPr bwMode="auto">
          <a:xfrm>
            <a:off x="1533525" y="3127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111006" y="1824012"/>
            <a:ext cx="1992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>
                <a:solidFill>
                  <a:schemeClr val="accent1"/>
                </a:solidFill>
              </a:rPr>
              <a:t>LAUNCH April 2018</a:t>
            </a:r>
          </a:p>
          <a:p>
            <a:r>
              <a:rPr lang="nl-BE" dirty="0" smtClean="0">
                <a:solidFill>
                  <a:schemeClr val="accent1"/>
                </a:solidFill>
              </a:rPr>
              <a:t>OVER 3 YEARS</a:t>
            </a:r>
            <a:endParaRPr lang="nl-BE" dirty="0">
              <a:solidFill>
                <a:schemeClr val="accent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6448839" y="5321289"/>
            <a:ext cx="1750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>
                <a:solidFill>
                  <a:schemeClr val="accent1"/>
                </a:solidFill>
              </a:rPr>
              <a:t>SUMMER 2019 ?</a:t>
            </a:r>
            <a:endParaRPr lang="nl-B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45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900" y="44624"/>
            <a:ext cx="6172200" cy="1104902"/>
          </a:xfrm>
        </p:spPr>
        <p:txBody>
          <a:bodyPr/>
          <a:lstStyle/>
          <a:p>
            <a:r>
              <a:rPr lang="nl-BE" sz="2800" smtClean="0">
                <a:solidFill>
                  <a:srgbClr val="003399"/>
                </a:solidFill>
              </a:rPr>
              <a:t> The Belgian Pilot</a:t>
            </a:r>
            <a:endParaRPr lang="nl-BE" sz="2800" dirty="0">
              <a:solidFill>
                <a:srgbClr val="003399"/>
              </a:solidFill>
            </a:endParaRPr>
          </a:p>
        </p:txBody>
      </p:sp>
      <p:sp>
        <p:nvSpPr>
          <p:cNvPr id="14" name="Tijdelijke aanduiding voor inhoud 7"/>
          <p:cNvSpPr>
            <a:spLocks noGrp="1"/>
          </p:cNvSpPr>
          <p:nvPr>
            <p:ph idx="1"/>
          </p:nvPr>
        </p:nvSpPr>
        <p:spPr>
          <a:xfrm>
            <a:off x="628650" y="1265241"/>
            <a:ext cx="7886700" cy="491172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Indications for registration in the pilot trial are: </a:t>
            </a:r>
            <a:endParaRPr lang="nl-BE" sz="3200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Surgical patients</a:t>
            </a:r>
            <a:endParaRPr lang="nl-BE" sz="2800" dirty="0" smtClean="0"/>
          </a:p>
          <a:p>
            <a:pPr lvl="2">
              <a:buFont typeface="Arial"/>
              <a:buChar char="•"/>
            </a:pPr>
            <a:r>
              <a:rPr lang="nl-BE" u="sng" dirty="0" smtClean="0"/>
              <a:t>All </a:t>
            </a:r>
            <a:r>
              <a:rPr lang="nl-BE" u="sng" smtClean="0"/>
              <a:t>Consecutive Lumbar Surgery </a:t>
            </a:r>
            <a:r>
              <a:rPr lang="nl-BE" u="sng" dirty="0" smtClean="0"/>
              <a:t>Patients</a:t>
            </a:r>
            <a:endParaRPr lang="nl-BE" sz="2400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Conservative patients</a:t>
            </a:r>
            <a:endParaRPr lang="nl-BE" sz="2800" dirty="0" smtClean="0"/>
          </a:p>
          <a:p>
            <a:pPr lvl="2">
              <a:buFont typeface="Arial"/>
              <a:buChar char="•"/>
            </a:pPr>
            <a:r>
              <a:rPr lang="nl-BE" u="sng" dirty="0" smtClean="0"/>
              <a:t>All “K60” nomenclatura procedures rehabilitation included</a:t>
            </a:r>
            <a:endParaRPr lang="nl-BE" sz="2400" dirty="0" smtClean="0"/>
          </a:p>
          <a:p>
            <a:pPr marL="457200" lvl="1" indent="0">
              <a:buNone/>
            </a:pPr>
            <a:endParaRPr lang="nl-BE" sz="1600" dirty="0"/>
          </a:p>
          <a:p>
            <a:pPr marL="457200" lvl="1" indent="0">
              <a:buNone/>
            </a:pPr>
            <a:endParaRPr lang="nl-BE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nl-BE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nl-BE" sz="2000" dirty="0" smtClean="0"/>
              <a:t>Code of Conduct for users.</a:t>
            </a:r>
            <a:endParaRPr lang="nl-BE" sz="2000" dirty="0"/>
          </a:p>
        </p:txBody>
      </p:sp>
      <p:sp>
        <p:nvSpPr>
          <p:cNvPr id="9" name="AutoShape 8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190625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0" name="AutoShape 10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304925" y="79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2" name="AutoShape 12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419225" y="1603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3" name="AutoShape 6" descr="data:image/jpeg;base64,/9j/4AAQSkZJRgABAQAAAQABAAD/2wCEAAkGBhQSEBUSEBISEBAPFRcQFhUQFBQUEBcVFBAVFBgUFBYXGyYeGBsjGhIVHy8gIycpLCwsFR4xNzAqNSYrLCkBCQoKDgwOGg8PGiwkHyEpKik1KS8qKiwpLiosMCwqLC4sKTQsLCkpKSkuKS0pLCw2LyksLCksKSksLCwpLywsLP/AABEIAOIA3wMBIgACEQEDEQH/xAAbAAEAAgMBAQAAAAAAAAAAAAAABAUCAwYBB//EAEwQAAIBAgQCBwMIBQgIBwAAAAECAAMRBBIhMQVBBhMiUWFxgTKRoUJScoKSscHwFCNTorIHJDNDYsLR8RU0Y3ODk6OzFiVUZMPS4f/EABoBAQADAQEBAAAAAAAAAAAAAAACAwQBBQb/xAAwEQACAgECAwUHBAMAAAAAAAAAAQIDEQQxEiFBBRNhcYEikaGxwdHwFDJR4TNCYv/aAAwDAQACEQMRAD8A+4xEQBERAEREAREQBERAEREAREQBERAEREAREQBERAEREAREQBERAEREAREQBERAEREAREQBExLTU+JAnMnUsm+eZpX47iop02c7KL/4CMDiroCdyLn11keNE+7ZPzwXlHxriXV2PI6SNw/j2cMOajOPK9j+HvnO8RJUyaydKHE9vORw/H7VGS/sNYeRAYfAy8pY24nO8R10tFleeyEuKmYxM6rEQ4GSp5eRv0qejECS4kc4Gb7z0Gac8zUzpHBsieCezpwREQBERAEREAREQBETyAezBnnpMjYirYSLeCUVk0YzGWlOcaWaauJYqQ8E9zMs55PQrqSWSR0gotVwtVE9srdfEqQ1vW0hcF6WB6KEqbgBWsdQy6G49JOx/FEo5esNi+w5mU2KqU2YtSAAbViBa57z4yltmiMEy06RYoVcKXQ3yML94vp+Mquhz5q7DcGk/wB6zyu1sJiCdsqgfSzT3+Tqib1Kh2SmR9o3/u/GSTy0RaUYyRXV6xXHVByy0z+4B+E7TAVLqJwWIfNxCoRtkpj90Gd1w4dgSLfI7NcieHnvWTXPDI5ZTgVK9pG/0haMQ0qMVUk1Jk1BM6TC8TBlnRq3nz+jjSDOm4Tj7zTCzO5mtpxzR0SmZTVSe82zQY2IiIOCIiAIiIAiJ5AEREHTBzKvH1tJYV30lDxCrKLGaaY5ZT457mY8OOs04p9Znw9u1Mh6KXIrv5SKidXhf2wqNlt8zS9/XL8Zr4TRLdlRck2E39JujlXEYinUQK6KgTKWswOYm4vve/wnT9G+Efo9O72NVu7UKO6/OdxxMjx8EfE5fj1F6rpg8OpYKc1QjYt4nkBOgp4RcJhuoU3q1NWO1tNSe4W+6TOIcX6s5UC5jqdgB4mcBxjjbVy9Kg10c2qVju/etP8As+PPy368LYhFOWM7DgxFbE1qq6oz5VPeqDKD7gJ3+FSyic10a4YEUADQTqVkGSmZTBjMiZorVJErRFxVSU+KqSbi60qqz3ki+KME3l5wx7Spw9O5k+upyCmn9JXIpL9bc+gvOoS2Os4DWL0zU5Oxy/RU2B+BlpNGDwwpoqL7KKFHkBab56KWEeNJ5eREROkRERAEREA8MREATFjMprczjOoi4p9Jz+PaXWKaUWNMyWM9ClFHin1jA1u1NeLOsxw28pNnQ67g+Lp1qZZTcoxQgizAi2hB8CD6yTXxYUE9wvOWrcOqAmrhyMzAZ6bEqr22YMPZYd+x5yFisbi6n6tcPUDczVZeqHjdfakuIo7vLy2V/SLiDVW6lSbv26hG+W+iev3DxkrgnAjppZRJ/Bui+S7VW6yq5zM3j3DwnQpTCiw0nC3ONjHDYcKLCSA015p4zzjIYyZu8r8VXkio8r8UsJHFjJAxFa8jotzN7UdZIw+FjBZxI2YPDy36NYTrKzVz7FK9Gn3FvluP4ffK7EI3ZpU/6WuerXwHynPgBrOzwGDWlTWmgsqAKP8AE+JOvrL6YZeTLqbMRwupvE9iJrPOEREAREQBETyAIieQdBmmqZuMj1jISJx3K7FPKXGvLPFvKXFve99hoe8m18o9N+77sNs1Hmz0qkU2KbWSMBR58hb4m0xdAxse8i/LcG48pnTqHqqgtbLkN++1ZdR4TItSm0kjQ1hFsuORSFuL5c3ptJPDsSKy511W+X1AB/ET57jcQ2fF1Lm1JFoDuuw1+Jn0HoVw7q8DRB9pk6w+dQl/uYD0l2tk6YZhu3j89xj7wkqt2I+aBf1/ynHcU6TMca2Hp7U2yE/QXtfG4nbqQiPVbYFqh+ig/wDqk+RcCbMMXin1ZKbN/wASq9/v++Z9BKy2cnZssL7nHN4eDreDY2pWVqlyQWLKBzRHAsPEhXP1pZVsepJ/W018HORvUNa0j9HsIVoZVUWpKqMzMEQHJe19STrfQcxMqlJzrZrX3psKi8hsLN+7PSthTNpOfC/gVd7bBvhhlGxMVcFVdKjn2RTYNY30ZraADc3+N5MeleQ8ECbENdTsRtfb71I9ZZAfn89xmqjSqpc3nJjt1crHtgirhdfP8/dJFLD2m+mnP8+P32kfiOJ6ui781Ukeew+JEr1OFiKNOj4pZkyT0Xw3WVauIOqqTh6Xkp7bDzbT0M6eQOA4HqcNSp81QZvpHtN8SZPk4R4Y4KrZcUmxERJlYiIgCIiAJ5EQdPJ7EQDwyNidpJMiYoyEticNynxGplNjsMTSQpcsr1Kbhd75mPpcFT6iXWIcKCx2Gs53jPD6nW5mqCncKGp0sTUotbuqEU2W+o1Fjra9gJ51sIz5SaXize5uCTis+CMTgKh/q2AI8L6WI09JqJ7FQEEF2RLHT+tBNh5C8xxPA0K5kwTX3zpWV6l+8VDVD3kDDUayVL1jiMgByfpBzDN4Ec8ubc7XhdnwTUo2xe3Lr6c3kojr5ylwSqks9enryRVmnnw4Qe1jsaR9XPlHxAn2NVCppoFGnkBp90+U9H8PfFcPQ7LTfEnz6ssD9oT6liHtTPu9+n4yrWTXeKL6LPv5fc49jn+nGK6rh1XvamKX/MZUPwYz51wUfzUU+eKxCA/RptmP8B987L+VetbBqvz6yD0FOo34CcvgMGVbBKf2L1/tCw/ik+zVmty/lv7fQn0XmdOWIoW2C1WJ+uikH7LiaKdQ30OpJt8O7y+AknGYtAwyVKeYgKwJVka1gAy3GoudQQfPaYBVa5ZMl9S1Ml1Fh8pSAwFjyvKtVo7VOU0srwLaNVW0ovkyXScBrnRauVgfkZyoRlJ2UkopF9ye+WX4/n4i8pKTdWbOQ1NhaynN1gIACqPlXGkt8IjBFVzdlUBueoAvrz5m89Ds292QcH/r1MOvpUJcS6kk8h+fzvIOPp9ZUoUeVWqC30KYzt9wk6a+D08+PZtxh6IH16rX/hWdsfHaaal3dGfDJ1URE1GEREQBERAETwmcxT6e0gB1iFc6LVXqmWr2XQsFbbLU0tkF9WWxN4B1E8nMf+P6N9VfIwBVlsxYkm4AHcBe9/AXm9emtHIahDhBU6oHskkdQlbPbNcdmoOzq2lrX0gHQT2cxW6f4ddxU0GZtENgL3Isxz2sNFv7Qm4dN6OnZqBTzIAOiozaE62DjbU8g0Av2kLETOnj1aitY3RGQVe3YEKVzdqxIGnjKur0iwx2xOH9atMH4mVzLa9yLxM+wORqrf0DMP3lWc7WbMxJPavc33tca/FZd8Qx9NlGWrTaz0z2XU/1ya6HuvKmvgGZz2GtfcA23GvnPD1f7z1qmsEUMRtz0037tB4EGblqA0wHNg1RAvO5ysVB8yB75hUpnUFqaki1mdA1xrqL7Xvp4yq6QIy4aspGXKBVU35o+YG/fylFfsTi5fyi6KU8pGeF4qlN8BXbsiktTh9X+z7SqT3C+vlO7xWMugH9pL/bUT5DiMb+kU1dtq9qFUaW61V7FQDlfKAf8p13AOKmphKZY3YBUa++anUCG/2b+sv7Sg8xsj5PyK5aXhePVeRI/lWXNg6ZHyay/GlVH4SuFG+MSmdVpYehQNu6pVUEfZBln0/7WCHhXpfHMPxlfgjnxld1Fyr0LDmerTOQL8zrLuzXKWk5b8/qY5YjJZ6f0X2O4yxYhAOrF1CZQEyjSxFttDI6gL2kNqbHLb9mxNgQfmEiwHI25HTU9NS5K1aerZstQ5HAO91exv8AnaZYVe1ZXpVbghlV1bs66ZeY11maq+ymzjXqjRZTXbDhPKFbJVy9WoY7lVAJ9QOevqJe0NvK35915V4VAXK3vksVJ3yNfKCeZUqwv3AcyZcUxofz+dbz6iFsLK1ZHZ8z56VUo2cEt9jKbOiCX/SKnN65T0pqFH3maxJHQofzQN8+pVb31WH4Tz6uc8nsX8q8IvoiJrPPEREAREQBORXjOIFMtUwK/q0NR73S7GyOBdSLkEuTcjL2dSDOuiAclhukFZxmGE62i9hTyK1msTZgStgpKqRmAtfeYU+J4knO+BDCmWqqQrKwYtl7ClblrNck2NlNt52E8gHKPxWutAVjhFW2bOhXLlRUVtWI0XMah2//AFhekFerl6vBKUORlds4p2I9pex9G2xtfunVz2AcrU4/jCjZMFlZV0DFzrdFAACgN7efQ7KRoZcVWJUZuYBIN+7uMnvIeJlc9i2vc4/jfB1QVKlOlTdWBapSKIcxtq9PMLCppqNm8DqanEcHwoGZBhhnFyowiFQb2KG7Kcw2K6EEHQbDq+KNamx7hmPkCCfgDOS4zhWWs9SmRnJuynRKgANiTbR9AA21iA2lsvnXamdfsxeDb+mhN5kjI8Go5LK1Knpqq08Sg537K4gAbSpxXR4EMi1SRqMinEql7Hk9ZlG3dLCliBUUspIte6sLMhUr2XG+axGnhcXuJswSfrADrY2uPZG66951UTNLX3y5SfwX2LqdHRB5S+L+5874ahGHqAMxyvTIBsRe+nK97jvnbdGV/UVR8ytVH8LfjKfhvBSEWn8utiWVh3DD6m/73unRdAcPnw2Ifk9aoR/ylP4iXa7lRl+HzRsnao8K/wCSx6bL/wCXOfmvSb/rKPxkDgrZa9VrE3NMgDck0soAv3m0uemtK/DK3gtNvdWpmUfDms7N83qah8lJY/BTIdkya07a6Nnl24lLD65+hf43DWNnq01IvdQj1QLDYtmXXVeU8NEEWZ6L2OgvUQggXGXQlCO8GRsZRbrG7LNqToNCG7vvmH6I4AJ/VLfKWqMF001BbmbeP4yEtfe88+T8EWLR0rHIscFTW5FmWoLEh2zNYXykHYrqdR3nncSyXa/efw1lHSzWFyLg3pupDAHzG6nmOfhpa4weIz0w1ipO4PJgWVh6EEek9LS6qNtThhJpbLYx26d13RlnKbNokroV/qVPzqf955FEk9Cv9STwaoP+s87R+40an9nqXsRE1nniIiAIiIAiIgCIiAIiIBg8hYraT2EhYpZCWxbW+ZU10uCDsQRrtqLTksRjqPZFTEUkqIopsrG9UOFCsMoF73G/P7+wqzn8RUy5m1P6x1sCQAM/PKQSTfNqdm2nl3qrezPoehmzl3ePUp6+FYt1uHoV2qC2rqtGk6gnsv1hDndrMFut+Yup34JxVJH6PXpPTIU3eixU5dMwD3sQAQRcEaiSBXtrlUHfshl3tpdTfc85FxrZyGQ5KijRi1QkrfVGBftITy5HUEHWVq3SOOHB+efz5EO71SeVNe78+Z6BlxFK65GavVUAkXtWwQsdLj2lfnzMlfya4e2BYHc1qgPolNfwlHxPiQD0qjp1Ro4mg9Rb3sjUrZw3ylJzjN4WNiCJf9E660mxOGvrTrtXQ39qlWtlYd9itj5iO0FxaT2Ftj3LB3E2/a/Nyy6Rpm4ZXH/tmP2aeb8JzHA8QFq3O3VUW7/2g9Z1Vds+DqpuTRq0/UU3WcbganYoOu7YVX05mjUU+/tSHY8nGuaXST+RVOOXh9TosTw91NlpsgtogxGRvLqw4UctLiYUqZvmWnZl0OcE1BzIJa5GnjY3BmPEnLVGYEnPdgQLjVdx3m1rTYOKAizrmK3AOdkNrEhSVPa9drn1up7QUZ5cVjyWTtuico4UnnzeAlJbklSrHQlCyEnbXKRfYanvltgABTsosBqPXW+u5uTrKtcbT27dMnmrmoNh8mpf4EbXk3h9ftZGIJIJVlBCst7bE9kgkXH9oenoVami5tRWJPw39THKi6nDk8pE0Tf0Lb9Q6fs69VP38396R570YqZcTiaXz8mIX6y5W+KiV1cpG+9ZrydNERNh5oiIgCIiAIiIAiIgCIiAeGRMVJZkTFSE9iyvcqau8qscgDnuqIzH6VLLZh4lXt9US2qyt4qpyZ1tnTQZgShz2Qq1tbG4Nx3DfY+dbW7FwrdnpqSguJ7IoDsNjl7IA77Dl3aRWokC+VtCSSFOpvmveZVcVUUhXXD4W+9Z66VFAF9adJsrM2thfQX5yDjaSVCepr4vFVP9nVqW91PKiDztK6+zLH/kaj65/ozy7SgscEXL4FL0vxShaDEXAL0zbco2UkfujQ6fAiJheKGkyurFkoWq0yfbOHc5KlI99tPcJ5xnoxiGGZmzMtyEes1SpbuG638jykHg65kpAjerUofVqU7ke+xl0IRjHu1JSPUql3sG5Q4eqzvywfV+G4nMSoN1qDMDy17Jt53U+s43o5iP1WG11TraX97/AOOXXQpy1DDsd1V6fn1bZR/2xKTAYbq3rJ/6bGFfq1GNMH96Z+zkoTnD+MfN/YxalLKa/PzJ1XEAKWtN2pA65Q4CnY9lXuBvymn9IfmzH/eJTdd9DooPMc+cmUceVpswALFlpm4B7C0lOX7TkzXQdNQLUmB27Rom+hBQexe+hW219RvpnqNMrHCda33Mao1HBxRm/Ih576kUe/2XS2/IMb7S1wFPXMWzNbKtlyoozA6C53IXUk+k0XUk5npgj5lJiNwdSXHMjl3yVQqG1smbuNLVTyscxGQ279NN5ZTLQxnmHJ+OfqV2x1bjifNehPv8df8AEe+Rut6rF0KuyuThn8qmqX+sIo4oE5CCj7gNbtW3KkEhhbexuOdp5xLDdbRZRoxF17wym4+IlluMqyDymX6eTlF1z3XyOxiQeC8R6/D06vN17Q7mGjD3gydNCeTG1h4YiInTgiIgCIiAIiIAiIgAyLiRJU01lkZbE4PmU1cayLXohlKnZhb/AAPodZOxKyKZifJnpRxJYZzdFVpIhRFBZQXdlDVS+z5nIuTcN5W0mNfHuwtmYg30v46WA02Bk3iNKxcDYZawHdmZlcDztm8yZWWuD8ksLe/c++3vnj2uXE1J5NFcYxXsoj0KQNRfEi9973PLzG/jKbB8OCYzCUjY9bUr1jbbMWqIFHl1dvMzonTW40I27hfTQfnWVfSZjSajiVGlOsK2g1VjY1E8msGH1pp0U4qeH1LbLJcDSOh6IYM08NhSwtmzk/8AEeow+FvfKnpBg8mPxFPYY3DrVU/7Sn2PfdL+s6nAvmoOBqaDkr4qCKtP9x1X0Mpv5Q6VqdDFrr+j1AG/3dUAH4qo+tKaLe61rhLq2vr8UebJuaNXDqhqUw6KWSoFZlUgOpK2zLewPzSN+yLXm84Ze+qttP6Jyb991vIfRqvkqPT+TfMPoVbsLfWDj3S5rICM7B1psLioR2CCAQ2hJUbHtAT2LNFROXHKWG/cUvVWw5RWUQWop8+oPOjVAGlr3y6cj5zKnQa10Idb3Bpm4Out/HwPcJtqYNW1WquuoswO/ke8Ca6/CjvlBY631DHmBmGp5iQn2TFr2J+85HtKSftxPFzBCjgFiOwl+3mA7LLzWx1LcpeUToLm5sAT3kDU/CV2BwGQaALfe257iTudDz7pPory79fX/OaKND3MJRby37imzWcdiklhIz6PYsUa9WgxCpU/nFO+3aIV1H1rG3jOhbHLmCghizFNCNCEZtfsmcZx+mwRayC74cmr5oFs6+unulxgMI1Zc9GpkQM5Rgutm0GUH+zYXPcZ2qXLD6F+ois8S6l1RxgNMO2mYmwGpIzHLYcyRab6bEi5GU917+/xmnC4FUAFyxUBQW1IAFrDkNvWSJcZRERAEREAREQBERAEwqCZzwwEVmKSV7iW+JSVdVZjsXM9CmXIq+JIRd8rMuTKwSxfRsylQd9cwtvqO6VFIMx/U4eox5tiT1FMfxO3oPWdHiaJZGA3INvOc6tGowBqVXphwGVKGUWVti9RlJJ12WwHjKlXpknZdvnYhfPUOahVtjc8xVGuoucRTp2+TRooaY+tUuT56eQlK9Zq16dSr1qOrKGCItNWI0N0FidLamXaYJAbsHqnl+kOagG+oT2b+zyvryllh67HsscyN2SumUg8rd1jJy1unSxXSvPCX0yZ4aPUcalO177Zbz9Cq6CcQOZUf+sp9Ub/ALTDk6eeQv8AYE6LGcNFfC1cMeYakL8vlU29DkPpOZocOajWqBbkpUGIp+JRsjr9ZQL/AEzO4VO2HXVaqgX9LqfUE/CeT2hS+8jdDrh+q/ovTw2j5nwOqero1Do9JjhKgO41vTJ8mUL9YzqOsbJZWINIDLbc0iez6rqvoDzmnH9HimKrBdKeLXrRblUBuT9oFvUS6wXDyyKfZZdQd7XGqkcxyI8BzAM9iyv9TSsb7o5G3u5Z6ff7FG+Jv7SId75kUnbQai/525zdhnHyf1TAj2B+rJ3Iane1vEWPjLv/AEKDug15ofC3st/jPR0fHInlod9POedHS3VvK5GmV9U1hkFKjHY038O3T5kc83iPSSaYbmh+qVbz2N/hJ9HgtvTb8+smUeHAT0q5ahbswzhT0RAOEzocuuYc9t7H8ZP4Rg+pp9Xuqk5Sd7E3+8n3yWlICZzSo88kHN8PCIiJIgIiIAiIgCIiAIiIAiIgGmrTvIj4S8sLRaQcUyyM3ErxgpEqcEFgLaLcD6Jvb3A29JeWi0hKmMtyXfSKJeCDu/N77/Cbk4OAb2Gm3hLe0Tioguhx2yKypwkFs1tQSffuJLpYUBQvIbe/SSIljgmsMryzRVwoa1xquomSYcCbYkkklhHDHJPbT2J0C0REAREQBERAEREAREQBERAEREAREQBERAEREAREQBERAEREAREQBERAEREAREQBERAP/9k="/>
          <p:cNvSpPr>
            <a:spLocks noChangeAspect="1" noChangeArrowheads="1"/>
          </p:cNvSpPr>
          <p:nvPr/>
        </p:nvSpPr>
        <p:spPr bwMode="auto">
          <a:xfrm>
            <a:off x="1533525" y="3127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6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900" y="44624"/>
            <a:ext cx="6172200" cy="1104902"/>
          </a:xfrm>
        </p:spPr>
        <p:txBody>
          <a:bodyPr/>
          <a:lstStyle/>
          <a:p>
            <a:r>
              <a:rPr lang="nl-BE" sz="2800" smtClean="0">
                <a:solidFill>
                  <a:srgbClr val="003399"/>
                </a:solidFill>
              </a:rPr>
              <a:t> The Belgian Pilot</a:t>
            </a:r>
            <a:endParaRPr lang="nl-BE" sz="2800" dirty="0">
              <a:solidFill>
                <a:srgbClr val="003399"/>
              </a:solidFill>
            </a:endParaRPr>
          </a:p>
        </p:txBody>
      </p:sp>
      <p:sp>
        <p:nvSpPr>
          <p:cNvPr id="14" name="Tijdelijke aanduiding voor inhoud 7"/>
          <p:cNvSpPr>
            <a:spLocks noGrp="1"/>
          </p:cNvSpPr>
          <p:nvPr>
            <p:ph idx="1"/>
          </p:nvPr>
        </p:nvSpPr>
        <p:spPr>
          <a:xfrm>
            <a:off x="628650" y="1265241"/>
            <a:ext cx="7886700" cy="4911723"/>
          </a:xfrm>
        </p:spPr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Forms that will be filled are:</a:t>
            </a:r>
            <a:endParaRPr lang="nl-BE" sz="3200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For the caregiver</a:t>
            </a:r>
            <a:endParaRPr lang="nl-BE" sz="2800" dirty="0" smtClean="0"/>
          </a:p>
          <a:p>
            <a:pPr lvl="2">
              <a:buFont typeface="Arial"/>
              <a:buChar char="•"/>
            </a:pPr>
            <a:r>
              <a:rPr lang="en-US" dirty="0" smtClean="0"/>
              <a:t>Spine Tango surgery form</a:t>
            </a:r>
            <a:endParaRPr lang="nl-BE" sz="2400" dirty="0" smtClean="0"/>
          </a:p>
          <a:p>
            <a:pPr lvl="2">
              <a:buFont typeface="Arial"/>
              <a:buChar char="•"/>
            </a:pPr>
            <a:r>
              <a:rPr lang="en-US" dirty="0" smtClean="0"/>
              <a:t>Spine Tango conservative care form</a:t>
            </a:r>
            <a:endParaRPr lang="nl-BE" sz="2400" dirty="0" smtClean="0"/>
          </a:p>
          <a:p>
            <a:pPr lvl="2">
              <a:buFont typeface="Arial"/>
              <a:buChar char="•"/>
            </a:pPr>
            <a:r>
              <a:rPr lang="en-US" dirty="0" smtClean="0"/>
              <a:t>Spine Tango follow-up forms</a:t>
            </a:r>
            <a:endParaRPr lang="nl-BE" sz="2400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For the patient : patient reported outcome measurements (PROMs)</a:t>
            </a:r>
            <a:endParaRPr lang="nl-BE" sz="2800" dirty="0" smtClean="0"/>
          </a:p>
          <a:p>
            <a:pPr lvl="2">
              <a:buFont typeface="Arial"/>
              <a:buChar char="•"/>
            </a:pPr>
            <a:r>
              <a:rPr lang="en-US" dirty="0" smtClean="0"/>
              <a:t>Core Measure Outcome Index (validated in French or Dutch)</a:t>
            </a:r>
            <a:endParaRPr lang="nl-BE" sz="2400" dirty="0" smtClean="0"/>
          </a:p>
          <a:p>
            <a:pPr lvl="2">
              <a:buFont typeface="Arial"/>
              <a:buChar char="•"/>
            </a:pPr>
            <a:r>
              <a:rPr lang="en-US" dirty="0" smtClean="0"/>
              <a:t>EQ5D quality of life questionnaire (validated in French or Dutch)</a:t>
            </a:r>
            <a:endParaRPr lang="nl-BE" sz="2400" dirty="0" smtClean="0"/>
          </a:p>
          <a:p>
            <a:pPr>
              <a:buFont typeface="Arial"/>
              <a:buChar char="•"/>
            </a:pPr>
            <a:r>
              <a:rPr lang="en-US" dirty="0" smtClean="0"/>
              <a:t>The patient forms will be accessible electronically, (but also the option of paper forms will be offered when necessary.)</a:t>
            </a:r>
            <a:endParaRPr lang="nl-BE" sz="1600" dirty="0" smtClean="0"/>
          </a:p>
          <a:p>
            <a:pPr>
              <a:buFontTx/>
              <a:buChar char="-"/>
            </a:pPr>
            <a:endParaRPr lang="nl-BE" dirty="0" smtClean="0"/>
          </a:p>
          <a:p>
            <a:pPr marL="457200" lvl="1" indent="0">
              <a:buNone/>
            </a:pPr>
            <a:endParaRPr lang="nl-BE" sz="2000" dirty="0"/>
          </a:p>
        </p:txBody>
      </p:sp>
      <p:sp>
        <p:nvSpPr>
          <p:cNvPr id="9" name="AutoShape 8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190625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0" name="AutoShape 10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304925" y="79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12" name="AutoShape 12" descr="data:image/jpeg;base64,/9j/4AAQSkZJRgABAQAAAQABAAD/2wBDAAkGBwgHBgkIBwgKCgkLDRYPDQwMDRsUFRAWIB0iIiAdHx8kKDQsJCYxJx8fLT0tMTU3Ojo6Iys/RD84QzQ5Ojf/2wBDAQoKCg0MDRoPDxo3JR8lNzc3Nzc3Nzc3Nzc3Nzc3Nzc3Nzc3Nzc3Nzc3Nzc3Nzc3Nzc3Nzc3Nzc3Nzc3Nzc3Nzf/wAARCADIAP0DASIAAhEBAxEB/8QAGwAAAwADAQEAAAAAAAAAAAAAAwQFAQIGAAf/xAA4EAABBAEDAgUBBgUEAgMAAAABAAIDESEEEjFBUQUTImFxMgYjQoGRoRSxweHwJDNi0SVScoLx/8QAGgEAAgMBAQAAAAAAAAAAAAAAAQIAAwQFBv/EACMRAAICAwADAAMAAwAAAAAAAAABAhEDITEEEkEiMmEjUXH/2gAMAwEAAhEDEQA/APl0TtkrZAPpcCP1XQa/UNfHbGmyOxXPyE1gZLrwr3h+kdq2Ma5zgGtG7J5WHIl1nQwv4T5ICXnaKGM98J9mljgY0yOt7hmjn4pbarS1KKt209yqUWnjMIIADj1HKplPRpUSS2IzS2RtaOgConDABwB7LJ0xBOLx1WspFhtEHsPhBSsSaNInW9jdt9SKVOBjTW5St5G0h2TzRVDSEkCzR5oJmxKKDA3AB68JuGy4Vj80kxwGBaahF0QK9+qBB6GLYS4kEDuOU0WAt9TgAfwjH6oWnjMjKPqATLdMCbLrIzV8JSGpYKwwGxx2+UB8ZYymjaOQ0cpl22M7YznsOShOskWTvJs4+kKEAN4DdjWkEZrn2COGBw/9rByF5jWm3Pw1o6orQ5zG0Mjj+6iCDDXfmW9f1CwInguMI2ud27JgMvBBtpqx+y8X01wFZFH2RAydrC9wd6XAAeog1aXj01tEcdjqcqhOwvybAJ5IQ2Rc28EDkBAJLEIZ4iRxbQLu75W8+XEDLcG+62cAZTI44cfSECdwAf5ZPOAgQneISsBIGM9VKfIXg0MX+aP4g85LrJ90huNWCdv8k8UBmNYz0t3DGRZ+EpGwiKyDg182npCySMgn01YScjwwMYCeATfdWrgjFdU0A7RzVrEYbtffVFcwyai+QDgd6QyAGEjpkpxBWVvqcBwkXgm/cp2QnaXe1JfyySG9bVkXRXJCzWFMxM9AwiGCrwmYIbjBKjkPCGxnTwNleS48ZP5f4P1VXwDUO/iJICdofltn9Us/TOiie1nqcT07e/5/0Wuniki1DJqJkaQRQVbVokJ0zqZNESN2EPTwFslE/wBk1DMHsY4cOz3W0pEYuyT8LDJUzoR2jE+nFDHB7qJrwWzu9WbpVnakFppuK5PVRtU7/UElp54tNjK5o0hBJ4qztBVPTtIzkN6DqVM0zt7mk9Bj81cibTQXOHeuisZUbRsomh7Ap6EAFrRk9SlGBznUz9SqEEew27PcoEKWmAbHgDGbW5lBFMaD3KUaS+w7ixQ7p9gAbTQMDJSsgCPcctFXi+6J5RoF2AcBoySjBlDcenA7IjQGi3dMKBEX7Wu2Xbg63E8BMR/dxMPtx/nylgBLIScZN/5/nKZj3HJYdreKHVQjNpba9rxw6ue/dDkcH2XNrOaTEzS6EgOBvjt8Ke4vY6pPpxlEAwzTl0eJDR+EnJFR28En1FvHwiiUbqN0f091mQOAsM3M73wgQQmtoA3DnoEnqBg7uT+6cndvNc1m0hrG007SOO6ATnvFJGl+CcYykPqFAWaTGsJdNVge1hBcwj6246EdFauAF72GiOTi+q0maGzjqB3RZG4G71Aj9EKQdCbycqyIkjQHY2/+NpNxIiAvr/n80cvp9H8TCP2QX5EbQc7Sf3KZAZrHH5kdD/2/Ve0se+ch3ZPRafy9OCeasLGliy54F0o5aYVDaMaiANd8hE08JdGKGBhNeS6Y5bQpGZTI2gmjXQJHLRakrBN1UY9RNu5PsjxvMrLYAO5tc9E8nLjyeiseGuYRslcaHFcq+jD/AE6Dwh5LXRGrb9PwnZw5w59lH0uq8jURvLS1nDsdFYkkaQHA2HLLnhTs3ePO40IzRuIFkqVqGl0xvoeFXmdRwPzU6VmXu6quBbIH4c0+Z6eQcX/NXoojtsk59lJ8JYS+x35V5jHbcnFYCZlLMxRgYv8ANOAtoAGzeUIMG2iSbpZD9hNcjgnqoAciAs7ue6aY4F2c10GEhE4uwDyc+ypaaCmF1OGeSclIxjEkkhG0AAFCbM+Rg8w0wYNHK2M5aS1gAaOXdT7BKGQRyl7jRsE/8vZAg5to7sNYOO1dv890yNTHH6Wgeylv1U05IjAAPNiysu02ocLc5xPv1TpMnq/pQOoY40Qb9nBelYx7aDd9/FqWdC8i9xv5WzoZYXBws7expTgHE3kjMcm04B4BWxcACPq/4kZSU+ujkHlyul5ttttY37mtfESQcbuo9ilIbzYOKI7KVq5Gi/3aeicnmLm2fTICenKla2RkmD9fbv8AChCFqnNdMTVfCHvptG/Y9Vu9v3js491gttu3gFWogOPduAcOhz3WH0Y5SW54/P8Ay0WEkSBpFtoZ/T/tDl+nHLmk/J5ViK2TdXbJWuOWmjazp2g6lrnHA4WZ/vYXNAPoJI/+K10rjtaDyDynfCR6V5ANjh1BIAWvh7AWhwA2u5vugSS7IC92CRx3Kx4dqWiH7x5AGQGjNqqnRZ9KD5P4d0gB4PJ6BTJNYd5DD1ysTTQ093qc93Ui8pFsrQC0NBonO3lW4safSrLk9eGHtLAAD6bwe4TUEzoZWvaSC6kCM7oKAushauvN8jkjNKwznSNlY6LBLiee/wCaYjnkjjpgJaOp4U/RaSb+HjcCwBw68/mqA0PmRjzZHOAGQMBFxvTIpertGo8QdIQ0R2bqwcLEZ3zFrzWaodVh7GQx0G7RdYWsTh5pfRFgkCuyolCMeF8cspdKXhzS126sA0B0tVI3FzyCDhT9L+An5P8An+cqrpm+gYVDLkF2hm0HqLtabS9wDcDOey3kJc4ZIFLGl9ZDR19uiDIN6KEfSG0DwfhUnylkAa297sAD+aAxpZt28+6Kfu4y9xJce/ZKwiUxNiKHni66IT9OWu2k56lN6WPfIX/p7BFMNvNgH5QjseK2Y0EJD6aaI9lTfEKrNrTSRta2yPYIkznhzGhosm6GVojpBatiL4A2w4nlaSRN2EXd9uib1EIcM2D3SsjRFXqsV2SNMNWRfEdC2VjhguGQozdY7RS7Xt2Zq28H5C6fUPa9pNjHdc74zpnTNOwZ6WqXpgcTeSQahgeywRZ9vhRtaaJNmuf7omj1D2P8p7toGKPQ9wsa11EkgEA5TJbKyW15e+iLcCmA1rrFCh36oDowLLSc8WFlhfVclWMBoWBsr64IOPa0rNLgE8No2Ol//qKZHNe4OBqildSdu9t+ggDPZWREaFgdsjjfqaeO6MGAFro7du+lt8IDxsdurc7i+iY0z2iwfxVlWMVPYeSK2HzTbyD149kvoyBGSG5BI4TEsjdtE0QkInOL3RjAu7QjFseUlHbGHW/cGmgcWlAzLhjBTgsNEdY6eyWma5r7BAJGbWhRpUYpS9m2awAmL0jLf3QwbNt6+/C9BKWsa4c7sgdkQRW7dELB6dj1CnGHp1L54dHpIRI63hgpg5KxfiWtYS2MaaHBt3NLHhMNOa90Lnynh78bQrboDIwCV1jsOCp0XhCi8P3kbpC8N5ceqK+BkN0ANvVU3sAFNAACS1NPvOOThJOKSLIybY5oDvij+c/AViGizHT98KJ4U/c7YDQAGLVuIeYR27rHLprXA1X89PcBa+FDe51Dg1lblha0hhFuNAkI2kjELg3NH+aQJRiaGt3HqltXJ5hZEOpJKZd9I6DKR0/3kr3noaCRjIf0raW3lOllPFD3WmnDrrkprS7y5xofCsxK2G6Dsje1wayiQOqY0sb3yHaPUvaWJslva0kg5oqnpmNEgc40bp2Oi1uNAc6RJ1OillsAWeil6rSCtrm7T0yu8EET5C00KoV3UDx7Qu0x3bR6h9QyllDVi48/s/U4qaMQP9brroEvNGJNz7v/AKTGtaTObNAdEEAhmOOVjns1SjqzmvE4zp9Q2QC2nBCWne1zDtdyMZz8Kx4xFvhd0Ncrnd5MYObCMNoomqPQSuDiLo9FvPJJksceAClrxu7f9om8B5LrsA/zVtCC0+ATZyQEGVolibudtAvc49Bz/VGkdt+oX12n+qTlkcYnNvk/0KsiJLhqZA9jS1oDaoew/wApUtBpd0Q3D4UtlARgZpdH4XGfLN5ddkn4WrHG2Y8kqJGvYS44Ae26v2U7cWPaelcFV/Fq/i7HpJBLfmlHkN04jg5Uap0RO0Nh7i3F90DUu3bLoVdIsVkYWsgaQLBHPCehLJ+neSKDaHCe8LJbrYxy2x+am7xQa3kC3E9k74RJt1kIuyXAX2Qoaz6DC26Lj07p0hvl4tJREjbWQjiXaCO/CK0L0DKByk9VQbYGTynpLIuqHBCVmaM7uAlkrHToD4OdurcDzt/r/ddREKGB0yuV8KJHiRvI2ldbphbSTwFhyKmbIPRmNpdLbun7J/TsFZwOiWZXmVxdUU8xvpFFVMsQPUOLGHPA5SuiDgwfzTOraf4dxoXnqsaZg8lvuk6MNRuaBQ/ZGivcavJQ2MAIaP3R4wWnLqN9VoxxSFdj2kmdARdtB/FXKpMlY9uXAk591JdrX6dga9ooZBJ5Wxne9oPljI5C26oVRb6UptQY3fUQ4dNpuvdL6rVO1cJD3A10WrshrmkHFG0nMKBo4PKyt06GjFHO+JgeY6hz1CTGBtPCq69g28ZKkyHOBkcLNNUzVdxE/EW3GSeCuQfTZZYwPxX+S7DV0YiSuN1Lv/IOZz1KmLrKZ8NBloB5K1a772iflZILDTuawOyDELLievHwryozK2iRmyEnJ9ZY3q5PapxY3NGv5Ifh0JnmBPfKtxq2U5ZUgGpi8lrDVYtdJ4R69M6Tu0AD3UbxwbHAdOipfZuUOgLCcjotmNVKjDk3GyZ4+4N1UZ5BF2FMY4OLmyfmQP3VL7Sj/VC6GOPzUcWHX7JJ/sNB6H4QG1vFgHp1C3EHmE7qocUELTeum/h6ph0vl0AL+U6QjOfafZO+ENB8S0+MF3CRBpypeBerxLTgV9ePZAc+jQtF8DhMGNm0mhZ6oUXpJB5KPy3CIBZ4FEHISWobYPwqDwAkNTgFKxkK+Ht2+Is97C7DT/7QFUuV8OZeuj+b/ZdbCBtCw5f2NmL9TfyzghOxD09EOFgLgOiZZFRBBoHkd1mZegWojJgee7Sh6LaYWglUC08AXhToG+W4xu/CaURChGWdgSPdbPbueKJHfFocbm7qHJ/dZkfscHAgE9VoiwpGNVJLG4bmsAqwSL/NYOpllDSZcN6AUFrPKJYtwPHOFLdMGtO0n8lpUqRIrZe84ENAf6j07oeqeGtIJrK552oeQPbPKzJ4l5kBG+nDBpZ57Zb6bGZ9WCCOR8KHNK7zSBwtv4ncCA+z0wpuu1Qa91nKrmtD1ukbeKakM0xN8LkoHF+pdNfqPHt7pnxXxBspEDbLR2zZWmg052DN7smxSkI+qtlM/wDRh43Gzef1QwdryK4TU5PmE4AHBKTkcRNg8qxbKQepe5xJ6nhW/BtO2OIGjVKPEzz9bHHQNZK6qOMRwgbawtnjw1Zi8me/U5z7Tf70YWPs9PsmItY+0jj5rD7cpHwuTZqB7qy6mUtXAY+0j92qb1I5UoV9Lsdj2T3jD92p+ApwOUs9yGjqJR0tg+/Vb6lwDhfVC0xoAoWuf94PhMnoT6TALaHX1ohP+BPA8Thx+IZSBIb9J90z4YXDXxFjSTvFABRFiTZ9RaBuByflNsYXCgELS6d5Y10grHCoMjwBwEyibcHhSnuekLDSg5Jv9lM8Ql0WlB84i+wKvzFrYqOF8w8d1DtR4xNHutjXgD3wFXkdaR0V4+LHHcS/4ZqY5Z98W4A8Wur0k1gcLkvBYCxgNUXZpdLpARVcLmZZ3IyuEV+pf0pBFlPxZoqVpn4GVRgfdZVfQVQyGYtTvFIfJcJ2A7T9Xt7qk1yzIxsrC1wwcUVEAixTggC89LRHzbgbOR7JDX6aXQyEtBdETg9lPk8SI5ViZZFWVXSRbXB7r+HKc/URxt2s3cpCbXE2dxz0S80wkZbT6q/RWqWh6S2Ou1DmyEnIIwLSsmriBposnoBaTlJDbL6NKe7UOiJMNE9XO/oi5JAtsozzObbnCqzkqDrda+eYtjbZ7qnpvDNd4m4GXe2O+SKCvaX7OwaODcW739LVTkie9dOP8P8ACZZn7ntJ6klWDpWwt2tGe6vvia2MhjawkJ4ht7nrSrc22J053UQ8k5vsp2obtexwPWir+rithBFUVJ1cRMZHUcK2Eitoz4EB/ETTO/DTRf6n+i6BpMjCen81yujfJE0GiNxtWdJrw3a2QrqYWlGjl5k3Nsm/ahhY6Mnqo2ndskBV/wC1r2nSxTDIulyrdU0FCaqRIvQ5r3bpb7hL1tx16rxm8z19enstUj6Mh6D6QEh4lMPPoHCcidtFnso2qeXzuromFNweTwvoX2O+zzNJEzX6tpOpeLa13EY/7UD7IeAv107NbqG1po3egEf7jh/QL6Q1tCgrYR+s6/g+Nf8Akkv+BW8IjDZQ20M3hbt9lYddJI3lj8yIjqMr5l4hopIftLO2RtNe/e33B/uvqEZ/Rc59ptG0yxaprcxmj8LLnWrRXng5Q18NdGwABV9MCKSGjAexpb1VSAUuRI53B2GgAnoX1wkYzmkyw0EhKKDHorH3zaTY6gjRvxSKYrQzIxkjdrwCD0ULxD7NxzEugdsvvwrTXom+vZWJi7XDh9T9mNY2ywgj2KRk+zviIcA1wF+6+hucO6A9rTxzadNDKcjgW/ZrUyv2zPuj7lWvDfsvptOS97PMd0Lyuipm66yDhbOcQbaRY7oNgc5MTg0zIR6WgDsBwvSRtJJOeiMaBPdBeeciz+yQCJs0YbZqjwp00Yo4rsFYlBIzVKdM3buICUZETVM5oKNq2Vwug1DSR2JUnVR20jNp4sNEjzwGBjo2u2YHuE3pNNDrY7AEb+4SWoHly7qxwfhY00rotQAw015A+Cuhjla2XY8ONx2gH2kbqtPpGwytLoi7DxwFzYFn2C+pamKLUwGOVoc0iiCFwnjvgs2gc58Q3af25b8q5rZg8rw3iftHghAdzSfdFHKFph90EXqlZi+BXu2xk+yjOcS4lUtY/bBXUqWmQGfbtNCyCOOKFjWRxtAa0cAJkEhLsdkooPRaj1kY0gq3YawOq0HC8DR+UB1sYacoOuhE0LgRgiitmozctogJJK0WUjn/AAy4ZHad/LTi+oVqIdFP1+nMUomZdjn4T2lk8xgcDyuPmx+kjlZ8fpP+DkeMo7CAlmk2O3ZFa4jHRZ2iobaQCERrhaVDvTlbB5BvKBB0P4yt94/MJISEorXDv+6ZCtBnPIJCG53vlYL6CETRJRsARrwRRWxceuSlw9YLziyiCjeR+QOiC5wrjKzI7jNITnXwoQw54IpIz2bIymXEWfdKzEhuAoQn6hnJKl6lgOevVV5bpITsB4GSgOiDrIt3AU6E7NRE13R4r3Fq5qWjNpAaffqoiBw8FasM6dFsG09HQ4MYI+EvKGyDa5t/PVGNCPJyguN3kX3K3vpryK20cv4r4L/Dl82kb91dlg/D8eyj9V3biLIr9Vz/AIx4ULdqNMBfLox19wlaOT5Pi1+UDm9e/LW+ySRdS7fKShJkc1n21nuit90u1wNEcHKLu7rUz14w03QHVeBs55Qw61u09aQoZIM3lEaa5QQaCzuoWeqA4WVokjLaUvTyHTagxOODwn2OolA1ul81u5v1rNnxe8SrLiWSNDrHgjJRWuAUzQzmvLkw9qfDqpciUadHIacXTDhxwAei23GsFBDsc5WQ+sJSDAdtW7Xg46JcOsrNqBDOkxyKQ3S8UtHE9VpuxaIGF39QV4Ornql7zxWVkPrqoKwznWhl613dUMu7ogNnm7OEu91lbOdzfCFI4A30UILzDGEnI2gbtOOIIKWld2UGROnjwSltPH/qAegTswGfdChZ95YV+BXNF+FXNBdR6QM4+EsXAtyi6qQFwF+xSjnUecroPpql0IXYANoT3EG/37LBeOQhyuvrygLJWjnvHvCm+rV6VnvIwD9wue22u5e/9Fznifhr4592mZujfmh+Eo2cjyvG37wPpsb/AKSPpJxjhFL+EixxabBx1HdHDw5ook1yT0WtM9ANh/ACIHWUh5wB9JRYpbyURrHQ/K3JBtLNeKtb+ZhLQbCg5RmOBwUpv9lkSoNBsBrmOhkE0d45TOn1IkY0tK85wkYWu4KlPL9BqCRmJxyOyweTgb/JGTycPv8AlHpd3nrhZMgpJxTtlYHNcCOiJfbhc5qjn/xjYf2W7Xmkq1y230UCWHL6wChufjlaB4K0dJXsoCwhkFYK95grCXLx1NrUuIbjhSiDBk6FamQJYvJC1L0QUGe+xSC6T4pCc/3Q3v78qBNzJeEKR2D/ACWjnHohOfeEUE1kNg9EOPGV57+UJ0gbGSVs8SPZGvxV2QHVSEv5S+/v0Q5Zt0h7LQvxlaR29hi/9+UOV2MfktC++UN78YKgG9Gpfa1c7OCgk04rDn1ygUNnWN/zK33EWWmndCvLy1nRRq2UF22VoaeQRwUUS0ccdF5eToLN2z5okI7Zccry8iLZt5gxS23BeXkBkZbJRF9ViUNlbtcvLyDVhJk0U2lJdC4hvYLRnic7eXXXQheXlgy44p8FcIy6hlnjI4ew/wD1KKPFoHVe5p9wvLyzvFEpl4uP4Hj1sT/pe0/mtjOOF5eWeSpnPnFRdI1MoHBWBLYyV5eSimN45QzJjleXlAGjpEKR4Xl5SggzIhukC8vJhkBe++Enrpw1m0HK8vLfhVYzbj1i0TWy5NrbzRS8vJitMwZBXK1dIK5Xl5EVsWe/K1e/jK8vIMqs/9k="/>
          <p:cNvSpPr>
            <a:spLocks noChangeAspect="1" noChangeArrowheads="1"/>
          </p:cNvSpPr>
          <p:nvPr/>
        </p:nvSpPr>
        <p:spPr bwMode="auto">
          <a:xfrm>
            <a:off x="1419225" y="1603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  <p:sp>
        <p:nvSpPr>
          <p:cNvPr id="3" name="AutoShape 6" descr="data:image/jpeg;base64,/9j/4AAQSkZJRgABAQAAAQABAAD/2wCEAAkGBhQSEBUSEBISEBAPFRcQFhUQFBQUEBcVFBAVFBgUFBYXGyYeGBsjGhIVHy8gIycpLCwsFR4xNzAqNSYrLCkBCQoKDgwOGg8PGiwkHyEpKik1KS8qKiwpLiosMCwqLC4sKTQsLCkpKSkuKS0pLCw2LyksLCksKSksLCwpLywsLP/AABEIAOIA3wMBIgACEQEDEQH/xAAbAAEAAgMBAQAAAAAAAAAAAAAABAUCAwYBB//EAEwQAAIBAgQCBwMIBQgIBwAAAAECAAMRBBIhMQVBBhMiUWFxgTKRoUJScoKSscHwFCNTorIHJDNDYsLR8RU0Y3ODk6OzFiVUZMPS4f/EABoBAQADAQEBAAAAAAAAAAAAAAACAwQBBQb/xAAwEQACAgECAwUHBAMAAAAAAAAAAQIDEQQxEiFBBRNhcYEikaGxwdHwFDJR4TNCYv/aAAwDAQACEQMRAD8A+4xEQBERAEREAREQBERAEREAREQBERAEREAREQBERAEREAREQBERAEREAREQBERAEREAREQBExLTU+JAnMnUsm+eZpX47iop02c7KL/4CMDiroCdyLn11keNE+7ZPzwXlHxriXV2PI6SNw/j2cMOajOPK9j+HvnO8RJUyaydKHE9vORw/H7VGS/sNYeRAYfAy8pY24nO8R10tFleeyEuKmYxM6rEQ4GSp5eRv0qejECS4kc4Gb7z0Gac8zUzpHBsieCezpwREQBERAEREAREQBETyAezBnnpMjYirYSLeCUVk0YzGWlOcaWaauJYqQ8E9zMs55PQrqSWSR0gotVwtVE9srdfEqQ1vW0hcF6WB6KEqbgBWsdQy6G49JOx/FEo5esNi+w5mU2KqU2YtSAAbViBa57z4yltmiMEy06RYoVcKXQ3yML94vp+Mquhz5q7DcGk/wB6zyu1sJiCdsqgfSzT3+Tqib1Kh2SmR9o3/u/GSTy0RaUYyRXV6xXHVByy0z+4B+E7TAVLqJwWIfNxCoRtkpj90Gd1w4dgSLfI7NcieHnvWTXPDI5ZTgVK9pG/0haMQ0qMVUk1Jk1BM6TC8TBlnRq3nz+jjSDOm4Tj7zTCzO5mtpxzR0SmZTVSe82zQY2IiIOCIiAIiIAiJ5AEREHTBzKvH1tJYV30lDxCrKLGaaY5ZT457mY8OOs04p9Znw9u1Mh6KXIrv5SKidXhf2wqNlt8zS9/XL8Zr4TRLdlRck2E39JujlXEYinUQK6KgTKWswOYm4vve/wnT9G+Efo9O72NVu7UKO6/OdxxMjx8EfE5fj1F6rpg8OpYKc1QjYt4nkBOgp4RcJhuoU3q1NWO1tNSe4W+6TOIcX6s5UC5jqdgB4mcBxjjbVy9Kg10c2qVju/etP8As+PPy368LYhFOWM7DgxFbE1qq6oz5VPeqDKD7gJ3+FSyic10a4YEUADQTqVkGSmZTBjMiZorVJErRFxVSU+KqSbi60qqz3ki+KME3l5wx7Spw9O5k+upyCmn9JXIpL9bc+gvOoS2Os4DWL0zU5Oxy/RU2B+BlpNGDwwpoqL7KKFHkBab56KWEeNJ5eREROkRERAEREA8MREATFjMprczjOoi4p9Jz+PaXWKaUWNMyWM9ClFHin1jA1u1NeLOsxw28pNnQ67g+Lp1qZZTcoxQgizAi2hB8CD6yTXxYUE9wvOWrcOqAmrhyMzAZ6bEqr22YMPZYd+x5yFisbi6n6tcPUDczVZeqHjdfakuIo7vLy2V/SLiDVW6lSbv26hG+W+iev3DxkrgnAjppZRJ/Bui+S7VW6yq5zM3j3DwnQpTCiw0nC3ONjHDYcKLCSA015p4zzjIYyZu8r8VXkio8r8UsJHFjJAxFa8jotzN7UdZIw+FjBZxI2YPDy36NYTrKzVz7FK9Gn3FvluP4ffK7EI3ZpU/6WuerXwHynPgBrOzwGDWlTWmgsqAKP8AE+JOvrL6YZeTLqbMRwupvE9iJrPOEREAREQBETyAIieQdBmmqZuMj1jISJx3K7FPKXGvLPFvKXFve99hoe8m18o9N+77sNs1Hmz0qkU2KbWSMBR58hb4m0xdAxse8i/LcG48pnTqHqqgtbLkN++1ZdR4TItSm0kjQ1hFsuORSFuL5c3ptJPDsSKy511W+X1AB/ET57jcQ2fF1Lm1JFoDuuw1+Jn0HoVw7q8DRB9pk6w+dQl/uYD0l2tk6YZhu3j89xj7wkqt2I+aBf1/ynHcU6TMca2Hp7U2yE/QXtfG4nbqQiPVbYFqh+ig/wDqk+RcCbMMXin1ZKbN/wASq9/v++Z9BKy2cnZssL7nHN4eDreDY2pWVqlyQWLKBzRHAsPEhXP1pZVsepJ/W018HORvUNa0j9HsIVoZVUWpKqMzMEQHJe19STrfQcxMqlJzrZrX3psKi8hsLN+7PSthTNpOfC/gVd7bBvhhlGxMVcFVdKjn2RTYNY30ZraADc3+N5MeleQ8ECbENdTsRtfb71I9ZZAfn89xmqjSqpc3nJjt1crHtgirhdfP8/dJFLD2m+mnP8+P32kfiOJ6ui781Ukeew+JEr1OFiKNOj4pZkyT0Xw3WVauIOqqTh6Xkp7bDzbT0M6eQOA4HqcNSp81QZvpHtN8SZPk4R4Y4KrZcUmxERJlYiIgCIiAJ5EQdPJ7EQDwyNidpJMiYoyEticNynxGplNjsMTSQpcsr1Kbhd75mPpcFT6iXWIcKCx2Gs53jPD6nW5mqCncKGp0sTUotbuqEU2W+o1Fjra9gJ51sIz5SaXize5uCTis+CMTgKh/q2AI8L6WI09JqJ7FQEEF2RLHT+tBNh5C8xxPA0K5kwTX3zpWV6l+8VDVD3kDDUayVL1jiMgByfpBzDN4Ec8ubc7XhdnwTUo2xe3Lr6c3kojr5ylwSqks9enryRVmnnw4Qe1jsaR9XPlHxAn2NVCppoFGnkBp90+U9H8PfFcPQ7LTfEnz6ssD9oT6liHtTPu9+n4yrWTXeKL6LPv5fc49jn+nGK6rh1XvamKX/MZUPwYz51wUfzUU+eKxCA/RptmP8B987L+VetbBqvz6yD0FOo34CcvgMGVbBKf2L1/tCw/ik+zVmty/lv7fQn0XmdOWIoW2C1WJ+uikH7LiaKdQ30OpJt8O7y+AknGYtAwyVKeYgKwJVka1gAy3GoudQQfPaYBVa5ZMl9S1Ml1Fh8pSAwFjyvKtVo7VOU0srwLaNVW0ovkyXScBrnRauVgfkZyoRlJ2UkopF9ye+WX4/n4i8pKTdWbOQ1NhaynN1gIACqPlXGkt8IjBFVzdlUBueoAvrz5m89Ds292QcH/r1MOvpUJcS6kk8h+fzvIOPp9ZUoUeVWqC30KYzt9wk6a+D08+PZtxh6IH16rX/hWdsfHaaal3dGfDJ1URE1GEREQBERAETwmcxT6e0gB1iFc6LVXqmWr2XQsFbbLU0tkF9WWxN4B1E8nMf+P6N9VfIwBVlsxYkm4AHcBe9/AXm9emtHIahDhBU6oHskkdQlbPbNcdmoOzq2lrX0gHQT2cxW6f4ddxU0GZtENgL3Isxz2sNFv7Qm4dN6OnZqBTzIAOiozaE62DjbU8g0Av2kLETOnj1aitY3RGQVe3YEKVzdqxIGnjKur0iwx2xOH9atMH4mVzLa9yLxM+wORqrf0DMP3lWc7WbMxJPavc33tca/FZd8Qx9NlGWrTaz0z2XU/1ya6HuvKmvgGZz2GtfcA23GvnPD1f7z1qmsEUMRtz0037tB4EGblqA0wHNg1RAvO5ysVB8yB75hUpnUFqaki1mdA1xrqL7Xvp4yq6QIy4aspGXKBVU35o+YG/fylFfsTi5fyi6KU8pGeF4qlN8BXbsiktTh9X+z7SqT3C+vlO7xWMugH9pL/bUT5DiMb+kU1dtq9qFUaW61V7FQDlfKAf8p13AOKmphKZY3YBUa++anUCG/2b+sv7Sg8xsj5PyK5aXhePVeRI/lWXNg6ZHyay/GlVH4SuFG+MSmdVpYehQNu6pVUEfZBln0/7WCHhXpfHMPxlfgjnxld1Fyr0LDmerTOQL8zrLuzXKWk5b8/qY5YjJZ6f0X2O4yxYhAOrF1CZQEyjSxFttDI6gL2kNqbHLb9mxNgQfmEiwHI25HTU9NS5K1aerZstQ5HAO91exv8AnaZYVe1ZXpVbghlV1bs66ZeY11maq+ymzjXqjRZTXbDhPKFbJVy9WoY7lVAJ9QOevqJe0NvK35915V4VAXK3vksVJ3yNfKCeZUqwv3AcyZcUxofz+dbz6iFsLK1ZHZ8z56VUo2cEt9jKbOiCX/SKnN65T0pqFH3maxJHQofzQN8+pVb31WH4Tz6uc8nsX8q8IvoiJrPPEREAREQBORXjOIFMtUwK/q0NR73S7GyOBdSLkEuTcjL2dSDOuiAclhukFZxmGE62i9hTyK1msTZgStgpKqRmAtfeYU+J4knO+BDCmWqqQrKwYtl7ClblrNck2NlNt52E8gHKPxWutAVjhFW2bOhXLlRUVtWI0XMah2//AFhekFerl6vBKUORlds4p2I9pex9G2xtfunVz2AcrU4/jCjZMFlZV0DFzrdFAACgN7efQ7KRoZcVWJUZuYBIN+7uMnvIeJlc9i2vc4/jfB1QVKlOlTdWBapSKIcxtq9PMLCppqNm8DqanEcHwoGZBhhnFyowiFQb2KG7Kcw2K6EEHQbDq+KNamx7hmPkCCfgDOS4zhWWs9SmRnJuynRKgANiTbR9AA21iA2lsvnXamdfsxeDb+mhN5kjI8Go5LK1Knpqq08Sg537K4gAbSpxXR4EMi1SRqMinEql7Hk9ZlG3dLCliBUUspIte6sLMhUr2XG+axGnhcXuJswSfrADrY2uPZG66951UTNLX3y5SfwX2LqdHRB5S+L+5874ahGHqAMxyvTIBsRe+nK97jvnbdGV/UVR8ytVH8LfjKfhvBSEWn8utiWVh3DD6m/73unRdAcPnw2Ifk9aoR/ylP4iXa7lRl+HzRsnao8K/wCSx6bL/wCXOfmvSb/rKPxkDgrZa9VrE3NMgDck0soAv3m0uemtK/DK3gtNvdWpmUfDms7N83qah8lJY/BTIdkya07a6Nnl24lLD65+hf43DWNnq01IvdQj1QLDYtmXXVeU8NEEWZ6L2OgvUQggXGXQlCO8GRsZRbrG7LNqToNCG7vvmH6I4AJ/VLfKWqMF001BbmbeP4yEtfe88+T8EWLR0rHIscFTW5FmWoLEh2zNYXykHYrqdR3nncSyXa/efw1lHSzWFyLg3pupDAHzG6nmOfhpa4weIz0w1ipO4PJgWVh6EEek9LS6qNtThhJpbLYx26d13RlnKbNokroV/qVPzqf955FEk9Cv9STwaoP+s87R+40an9nqXsRE1nniIiAIiIAiIgCIiAIiIBg8hYraT2EhYpZCWxbW+ZU10uCDsQRrtqLTksRjqPZFTEUkqIopsrG9UOFCsMoF73G/P7+wqzn8RUy5m1P6x1sCQAM/PKQSTfNqdm2nl3qrezPoehmzl3ePUp6+FYt1uHoV2qC2rqtGk6gnsv1hDndrMFut+Yup34JxVJH6PXpPTIU3eixU5dMwD3sQAQRcEaiSBXtrlUHfshl3tpdTfc85FxrZyGQ5KijRi1QkrfVGBftITy5HUEHWVq3SOOHB+efz5EO71SeVNe78+Z6BlxFK65GavVUAkXtWwQsdLj2lfnzMlfya4e2BYHc1qgPolNfwlHxPiQD0qjp1Ro4mg9Rb3sjUrZw3ylJzjN4WNiCJf9E660mxOGvrTrtXQ39qlWtlYd9itj5iO0FxaT2Ftj3LB3E2/a/Nyy6Rpm4ZXH/tmP2aeb8JzHA8QFq3O3VUW7/2g9Z1Vds+DqpuTRq0/UU3WcbganYoOu7YVX05mjUU+/tSHY8nGuaXST+RVOOXh9TosTw91NlpsgtogxGRvLqw4UctLiYUqZvmWnZl0OcE1BzIJa5GnjY3BmPEnLVGYEnPdgQLjVdx3m1rTYOKAizrmK3AOdkNrEhSVPa9drn1up7QUZ5cVjyWTtuico4UnnzeAlJbklSrHQlCyEnbXKRfYanvltgABTsosBqPXW+u5uTrKtcbT27dMnmrmoNh8mpf4EbXk3h9ftZGIJIJVlBCst7bE9kgkXH9oenoVami5tRWJPw39THKi6nDk8pE0Tf0Lb9Q6fs69VP38396R570YqZcTiaXz8mIX6y5W+KiV1cpG+9ZrydNERNh5oiIgCIiAIiIAiIgCIiAeGRMVJZkTFSE9iyvcqau8qscgDnuqIzH6VLLZh4lXt9US2qyt4qpyZ1tnTQZgShz2Qq1tbG4Nx3DfY+dbW7FwrdnpqSguJ7IoDsNjl7IA77Dl3aRWokC+VtCSSFOpvmveZVcVUUhXXD4W+9Z66VFAF9adJsrM2thfQX5yDjaSVCepr4vFVP9nVqW91PKiDztK6+zLH/kaj65/ozy7SgscEXL4FL0vxShaDEXAL0zbco2UkfujQ6fAiJheKGkyurFkoWq0yfbOHc5KlI99tPcJ5xnoxiGGZmzMtyEes1SpbuG638jykHg65kpAjerUofVqU7ke+xl0IRjHu1JSPUql3sG5Q4eqzvywfV+G4nMSoN1qDMDy17Jt53U+s43o5iP1WG11TraX97/AOOXXQpy1DDsd1V6fn1bZR/2xKTAYbq3rJ/6bGFfq1GNMH96Z+zkoTnD+MfN/YxalLKa/PzJ1XEAKWtN2pA65Q4CnY9lXuBvymn9IfmzH/eJTdd9DooPMc+cmUceVpswALFlpm4B7C0lOX7TkzXQdNQLUmB27Rom+hBQexe+hW219RvpnqNMrHCda33Mao1HBxRm/Ih576kUe/2XS2/IMb7S1wFPXMWzNbKtlyoozA6C53IXUk+k0XUk5npgj5lJiNwdSXHMjl3yVQqG1smbuNLVTyscxGQ279NN5ZTLQxnmHJ+OfqV2x1bjifNehPv8df8AEe+Rut6rF0KuyuThn8qmqX+sIo4oE5CCj7gNbtW3KkEhhbexuOdp5xLDdbRZRoxF17wym4+IlluMqyDymX6eTlF1z3XyOxiQeC8R6/D06vN17Q7mGjD3gydNCeTG1h4YiInTgiIgCIiAIiIAiIgAyLiRJU01lkZbE4PmU1cayLXohlKnZhb/AAPodZOxKyKZifJnpRxJYZzdFVpIhRFBZQXdlDVS+z5nIuTcN5W0mNfHuwtmYg30v46WA02Bk3iNKxcDYZawHdmZlcDztm8yZWWuD8ksLe/c++3vnj2uXE1J5NFcYxXsoj0KQNRfEi9973PLzG/jKbB8OCYzCUjY9bUr1jbbMWqIFHl1dvMzonTW40I27hfTQfnWVfSZjSajiVGlOsK2g1VjY1E8msGH1pp0U4qeH1LbLJcDSOh6IYM08NhSwtmzk/8AEeow+FvfKnpBg8mPxFPYY3DrVU/7Sn2PfdL+s6nAvmoOBqaDkr4qCKtP9x1X0Mpv5Q6VqdDFrr+j1AG/3dUAH4qo+tKaLe61rhLq2vr8UebJuaNXDqhqUw6KWSoFZlUgOpK2zLewPzSN+yLXm84Ze+qttP6Jyb991vIfRqvkqPT+TfMPoVbsLfWDj3S5rICM7B1psLioR2CCAQ2hJUbHtAT2LNFROXHKWG/cUvVWw5RWUQWop8+oPOjVAGlr3y6cj5zKnQa10Idb3Bpm4Out/HwPcJtqYNW1WquuoswO/ke8Ca6/CjvlBY631DHmBmGp5iQn2TFr2J+85HtKSftxPFzBCjgFiOwl+3mA7LLzWx1LcpeUToLm5sAT3kDU/CV2BwGQaALfe257iTudDz7pPory79fX/OaKND3MJRby37imzWcdiklhIz6PYsUa9WgxCpU/nFO+3aIV1H1rG3jOhbHLmCghizFNCNCEZtfsmcZx+mwRayC74cmr5oFs6+unulxgMI1Zc9GpkQM5Rgutm0GUH+zYXPcZ2qXLD6F+ois8S6l1RxgNMO2mYmwGpIzHLYcyRab6bEi5GU917+/xmnC4FUAFyxUBQW1IAFrDkNvWSJcZRERAEREAREQBERAEwqCZzwwEVmKSV7iW+JSVdVZjsXM9CmXIq+JIRd8rMuTKwSxfRsylQd9cwtvqO6VFIMx/U4eox5tiT1FMfxO3oPWdHiaJZGA3INvOc6tGowBqVXphwGVKGUWVti9RlJJ12WwHjKlXpknZdvnYhfPUOahVtjc8xVGuoucRTp2+TRooaY+tUuT56eQlK9Zq16dSr1qOrKGCItNWI0N0FidLamXaYJAbsHqnl+kOagG+oT2b+zyvryllh67HsscyN2SumUg8rd1jJy1unSxXSvPCX0yZ4aPUcalO177Zbz9Cq6CcQOZUf+sp9Ub/ALTDk6eeQv8AYE6LGcNFfC1cMeYakL8vlU29DkPpOZocOajWqBbkpUGIp+JRsjr9ZQL/AEzO4VO2HXVaqgX9LqfUE/CeT2hS+8jdDrh+q/ovTw2j5nwOqero1Do9JjhKgO41vTJ8mUL9YzqOsbJZWINIDLbc0iez6rqvoDzmnH9HimKrBdKeLXrRblUBuT9oFvUS6wXDyyKfZZdQd7XGqkcxyI8BzAM9iyv9TSsb7o5G3u5Z6ff7FG+Jv7SId75kUnbQai/525zdhnHyf1TAj2B+rJ3Iane1vEWPjLv/AEKDug15ofC3st/jPR0fHInlod9POedHS3VvK5GmV9U1hkFKjHY038O3T5kc83iPSSaYbmh+qVbz2N/hJ9HgtvTb8+smUeHAT0q5ahbswzhT0RAOEzocuuYc9t7H8ZP4Rg+pp9Xuqk5Sd7E3+8n3yWlICZzSo88kHN8PCIiJIgIiIAiIgCIiAIiIAiIgGmrTvIj4S8sLRaQcUyyM3ErxgpEqcEFgLaLcD6Jvb3A29JeWi0hKmMtyXfSKJeCDu/N77/Cbk4OAb2Gm3hLe0Tioguhx2yKypwkFs1tQSffuJLpYUBQvIbe/SSIljgmsMryzRVwoa1xquomSYcCbYkkklhHDHJPbT2J0C0REAREQBERAEREAREQBERAEREAREQBERAEREAREQBERAEREAREQBERAEREAREQBERAP/9k="/>
          <p:cNvSpPr>
            <a:spLocks noChangeAspect="1" noChangeArrowheads="1"/>
          </p:cNvSpPr>
          <p:nvPr/>
        </p:nvSpPr>
        <p:spPr bwMode="auto">
          <a:xfrm>
            <a:off x="1533525" y="3127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9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ublin sjablo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Dublin sjabloon.thmx</Template>
  <TotalTime>1564</TotalTime>
  <Words>733</Words>
  <Application>Microsoft Macintosh PowerPoint</Application>
  <PresentationFormat>Diavoorstelling (4:3)</PresentationFormat>
  <Paragraphs>144</Paragraphs>
  <Slides>14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Dublin sjabloon</vt:lpstr>
      <vt:lpstr>From Spine Tango to a National Registry Start up Experience from Belgium</vt:lpstr>
      <vt:lpstr>PowerPoint-presentatie</vt:lpstr>
      <vt:lpstr> History of the Belgian Pilot</vt:lpstr>
      <vt:lpstr>PowerPoint-presentatie</vt:lpstr>
      <vt:lpstr>PowerPoint-presentatie</vt:lpstr>
      <vt:lpstr>Experience Start of the Belgian Spine Pilot </vt:lpstr>
      <vt:lpstr> Goal of the Belgian Pilot</vt:lpstr>
      <vt:lpstr> The Belgian Pilot</vt:lpstr>
      <vt:lpstr> The Belgian Pilot</vt:lpstr>
      <vt:lpstr>The Belgian Pilot</vt:lpstr>
      <vt:lpstr> The Belgian Pilot</vt:lpstr>
      <vt:lpstr>PowerPoint-presentatie</vt:lpstr>
      <vt:lpstr>  The Belgian Pilot ( 15 centers)</vt:lpstr>
      <vt:lpstr>PowerPoint-presentatie</vt:lpstr>
    </vt:vector>
  </TitlesOfParts>
  <Company>BVBA johan Vanlerbeirghe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Johan Van Lerbeirghe</dc:creator>
  <cp:lastModifiedBy>Johan Van Lerbeirghe</cp:lastModifiedBy>
  <cp:revision>30</cp:revision>
  <dcterms:created xsi:type="dcterms:W3CDTF">2017-10-07T09:38:53Z</dcterms:created>
  <dcterms:modified xsi:type="dcterms:W3CDTF">2017-10-19T14:23:17Z</dcterms:modified>
</cp:coreProperties>
</file>